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2"/>
  </p:sldMasterIdLst>
  <p:notesMasterIdLst>
    <p:notesMasterId r:id="rId126"/>
  </p:notesMasterIdLst>
  <p:handoutMasterIdLst>
    <p:handoutMasterId r:id="rId127"/>
  </p:handoutMasterIdLst>
  <p:sldIdLst>
    <p:sldId id="353" r:id="rId3"/>
    <p:sldId id="379" r:id="rId4"/>
    <p:sldId id="388" r:id="rId5"/>
    <p:sldId id="281" r:id="rId6"/>
    <p:sldId id="280" r:id="rId7"/>
    <p:sldId id="373" r:id="rId8"/>
    <p:sldId id="277" r:id="rId9"/>
    <p:sldId id="263" r:id="rId10"/>
    <p:sldId id="265" r:id="rId11"/>
    <p:sldId id="264" r:id="rId12"/>
    <p:sldId id="339" r:id="rId13"/>
    <p:sldId id="340" r:id="rId14"/>
    <p:sldId id="341" r:id="rId15"/>
    <p:sldId id="335" r:id="rId16"/>
    <p:sldId id="301" r:id="rId17"/>
    <p:sldId id="273" r:id="rId18"/>
    <p:sldId id="302" r:id="rId19"/>
    <p:sldId id="274" r:id="rId20"/>
    <p:sldId id="370" r:id="rId21"/>
    <p:sldId id="303" r:id="rId22"/>
    <p:sldId id="300" r:id="rId23"/>
    <p:sldId id="337" r:id="rId24"/>
    <p:sldId id="338" r:id="rId25"/>
    <p:sldId id="386" r:id="rId26"/>
    <p:sldId id="371" r:id="rId27"/>
    <p:sldId id="374" r:id="rId28"/>
    <p:sldId id="375" r:id="rId29"/>
    <p:sldId id="306" r:id="rId30"/>
    <p:sldId id="304" r:id="rId31"/>
    <p:sldId id="269" r:id="rId32"/>
    <p:sldId id="305" r:id="rId33"/>
    <p:sldId id="270" r:id="rId34"/>
    <p:sldId id="307" r:id="rId35"/>
    <p:sldId id="275" r:id="rId36"/>
    <p:sldId id="308" r:id="rId37"/>
    <p:sldId id="271" r:id="rId38"/>
    <p:sldId id="310" r:id="rId39"/>
    <p:sldId id="311" r:id="rId40"/>
    <p:sldId id="312" r:id="rId41"/>
    <p:sldId id="313" r:id="rId42"/>
    <p:sldId id="314" r:id="rId43"/>
    <p:sldId id="315" r:id="rId44"/>
    <p:sldId id="318" r:id="rId45"/>
    <p:sldId id="316" r:id="rId46"/>
    <p:sldId id="317" r:id="rId47"/>
    <p:sldId id="319" r:id="rId48"/>
    <p:sldId id="396" r:id="rId49"/>
    <p:sldId id="397" r:id="rId50"/>
    <p:sldId id="398" r:id="rId51"/>
    <p:sldId id="347" r:id="rId52"/>
    <p:sldId id="320" r:id="rId53"/>
    <p:sldId id="389" r:id="rId54"/>
    <p:sldId id="390" r:id="rId55"/>
    <p:sldId id="391" r:id="rId56"/>
    <p:sldId id="392" r:id="rId57"/>
    <p:sldId id="399" r:id="rId58"/>
    <p:sldId id="321" r:id="rId59"/>
    <p:sldId id="387" r:id="rId60"/>
    <p:sldId id="359" r:id="rId61"/>
    <p:sldId id="360" r:id="rId62"/>
    <p:sldId id="349" r:id="rId63"/>
    <p:sldId id="369" r:id="rId64"/>
    <p:sldId id="376" r:id="rId65"/>
    <p:sldId id="322" r:id="rId66"/>
    <p:sldId id="324" r:id="rId67"/>
    <p:sldId id="332" r:id="rId68"/>
    <p:sldId id="333" r:id="rId69"/>
    <p:sldId id="361" r:id="rId70"/>
    <p:sldId id="334" r:id="rId71"/>
    <p:sldId id="336" r:id="rId72"/>
    <p:sldId id="282" r:id="rId73"/>
    <p:sldId id="299" r:id="rId74"/>
    <p:sldId id="350" r:id="rId75"/>
    <p:sldId id="351" r:id="rId76"/>
    <p:sldId id="283" r:id="rId77"/>
    <p:sldId id="284" r:id="rId78"/>
    <p:sldId id="285" r:id="rId79"/>
    <p:sldId id="286" r:id="rId80"/>
    <p:sldId id="287" r:id="rId81"/>
    <p:sldId id="288" r:id="rId82"/>
    <p:sldId id="289" r:id="rId83"/>
    <p:sldId id="290" r:id="rId84"/>
    <p:sldId id="291" r:id="rId85"/>
    <p:sldId id="343" r:id="rId86"/>
    <p:sldId id="342" r:id="rId87"/>
    <p:sldId id="345" r:id="rId88"/>
    <p:sldId id="292" r:id="rId89"/>
    <p:sldId id="354" r:id="rId90"/>
    <p:sldId id="293" r:id="rId91"/>
    <p:sldId id="294" r:id="rId92"/>
    <p:sldId id="295" r:id="rId93"/>
    <p:sldId id="296" r:id="rId94"/>
    <p:sldId id="297" r:id="rId95"/>
    <p:sldId id="298" r:id="rId96"/>
    <p:sldId id="344" r:id="rId97"/>
    <p:sldId id="362" r:id="rId98"/>
    <p:sldId id="331" r:id="rId99"/>
    <p:sldId id="325" r:id="rId100"/>
    <p:sldId id="326" r:id="rId101"/>
    <p:sldId id="327" r:id="rId102"/>
    <p:sldId id="328" r:id="rId103"/>
    <p:sldId id="381" r:id="rId104"/>
    <p:sldId id="382" r:id="rId105"/>
    <p:sldId id="329" r:id="rId106"/>
    <p:sldId id="357" r:id="rId107"/>
    <p:sldId id="393" r:id="rId108"/>
    <p:sldId id="380" r:id="rId109"/>
    <p:sldId id="330" r:id="rId110"/>
    <p:sldId id="363" r:id="rId111"/>
    <p:sldId id="352" r:id="rId112"/>
    <p:sldId id="383" r:id="rId113"/>
    <p:sldId id="364" r:id="rId114"/>
    <p:sldId id="365" r:id="rId115"/>
    <p:sldId id="367" r:id="rId116"/>
    <p:sldId id="377" r:id="rId117"/>
    <p:sldId id="366" r:id="rId118"/>
    <p:sldId id="368" r:id="rId119"/>
    <p:sldId id="384" r:id="rId120"/>
    <p:sldId id="385" r:id="rId121"/>
    <p:sldId id="358" r:id="rId122"/>
    <p:sldId id="394" r:id="rId123"/>
    <p:sldId id="395" r:id="rId124"/>
    <p:sldId id="378" r:id="rId1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eader" id="{84EE57AC-F4F8-4A16-88FC-645BB91C715C}">
          <p14:sldIdLst>
            <p14:sldId id="353"/>
            <p14:sldId id="379"/>
            <p14:sldId id="388"/>
            <p14:sldId id="281"/>
            <p14:sldId id="280"/>
          </p14:sldIdLst>
        </p14:section>
        <p14:section name="Storage Array" id="{8F4E3563-1247-4182-8B51-DA8E4C7B4621}">
          <p14:sldIdLst>
            <p14:sldId id="373"/>
            <p14:sldId id="277"/>
            <p14:sldId id="263"/>
            <p14:sldId id="265"/>
            <p14:sldId id="264"/>
            <p14:sldId id="339"/>
            <p14:sldId id="340"/>
            <p14:sldId id="341"/>
            <p14:sldId id="335"/>
            <p14:sldId id="301"/>
            <p14:sldId id="273"/>
            <p14:sldId id="302"/>
            <p14:sldId id="274"/>
            <p14:sldId id="370"/>
            <p14:sldId id="303"/>
            <p14:sldId id="300"/>
            <p14:sldId id="337"/>
            <p14:sldId id="338"/>
            <p14:sldId id="386"/>
            <p14:sldId id="371"/>
            <p14:sldId id="374"/>
            <p14:sldId id="375"/>
            <p14:sldId id="306"/>
            <p14:sldId id="304"/>
            <p14:sldId id="269"/>
            <p14:sldId id="305"/>
            <p14:sldId id="270"/>
            <p14:sldId id="307"/>
            <p14:sldId id="275"/>
            <p14:sldId id="308"/>
            <p14:sldId id="271"/>
            <p14:sldId id="310"/>
            <p14:sldId id="311"/>
            <p14:sldId id="312"/>
            <p14:sldId id="313"/>
            <p14:sldId id="314"/>
            <p14:sldId id="315"/>
            <p14:sldId id="318"/>
            <p14:sldId id="316"/>
            <p14:sldId id="317"/>
            <p14:sldId id="319"/>
            <p14:sldId id="396"/>
            <p14:sldId id="397"/>
            <p14:sldId id="398"/>
            <p14:sldId id="347"/>
            <p14:sldId id="320"/>
            <p14:sldId id="389"/>
            <p14:sldId id="390"/>
            <p14:sldId id="391"/>
            <p14:sldId id="392"/>
            <p14:sldId id="399"/>
            <p14:sldId id="321"/>
            <p14:sldId id="387"/>
            <p14:sldId id="359"/>
            <p14:sldId id="360"/>
            <p14:sldId id="349"/>
            <p14:sldId id="369"/>
            <p14:sldId id="376"/>
            <p14:sldId id="322"/>
            <p14:sldId id="324"/>
            <p14:sldId id="332"/>
            <p14:sldId id="333"/>
            <p14:sldId id="361"/>
            <p14:sldId id="334"/>
            <p14:sldId id="336"/>
          </p14:sldIdLst>
        </p14:section>
        <p14:section name="Storage Networks" id="{9109FF42-3010-4F3C-BAE6-31DC17F3CDA3}">
          <p14:sldIdLst>
            <p14:sldId id="282"/>
            <p14:sldId id="299"/>
            <p14:sldId id="350"/>
            <p14:sldId id="351"/>
            <p14:sldId id="283"/>
            <p14:sldId id="284"/>
            <p14:sldId id="285"/>
            <p14:sldId id="286"/>
            <p14:sldId id="287"/>
            <p14:sldId id="288"/>
            <p14:sldId id="289"/>
            <p14:sldId id="290"/>
            <p14:sldId id="291"/>
            <p14:sldId id="343"/>
            <p14:sldId id="342"/>
            <p14:sldId id="345"/>
            <p14:sldId id="292"/>
            <p14:sldId id="354"/>
            <p14:sldId id="293"/>
            <p14:sldId id="294"/>
            <p14:sldId id="295"/>
            <p14:sldId id="296"/>
            <p14:sldId id="297"/>
            <p14:sldId id="298"/>
            <p14:sldId id="344"/>
            <p14:sldId id="362"/>
          </p14:sldIdLst>
        </p14:section>
        <p14:section name="Virtualization" id="{BE595CCC-D5BF-461C-A437-2C6C5533991F}">
          <p14:sldIdLst>
            <p14:sldId id="331"/>
            <p14:sldId id="325"/>
            <p14:sldId id="326"/>
            <p14:sldId id="327"/>
            <p14:sldId id="328"/>
            <p14:sldId id="381"/>
            <p14:sldId id="382"/>
            <p14:sldId id="329"/>
            <p14:sldId id="357"/>
            <p14:sldId id="393"/>
            <p14:sldId id="380"/>
            <p14:sldId id="330"/>
            <p14:sldId id="363"/>
            <p14:sldId id="352"/>
            <p14:sldId id="383"/>
            <p14:sldId id="364"/>
            <p14:sldId id="365"/>
            <p14:sldId id="367"/>
            <p14:sldId id="377"/>
            <p14:sldId id="366"/>
            <p14:sldId id="368"/>
            <p14:sldId id="384"/>
            <p14:sldId id="385"/>
          </p14:sldIdLst>
        </p14:section>
        <p14:section name="Wrap Up" id="{7102B3D3-D3F5-4089-B280-026992BA23CA}">
          <p14:sldIdLst>
            <p14:sldId id="358"/>
            <p14:sldId id="394"/>
            <p14:sldId id="395"/>
            <p14:sldId id="3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0" autoAdjust="0"/>
    <p:restoredTop sz="94660"/>
  </p:normalViewPr>
  <p:slideViewPr>
    <p:cSldViewPr snapToGrid="0">
      <p:cViewPr>
        <p:scale>
          <a:sx n="73" d="100"/>
          <a:sy n="73" d="100"/>
        </p:scale>
        <p:origin x="-2700" y="-9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presProps" Target="pres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FCBEEF6-B997-4B5B-B1B0-CE527F581A83}" type="datetimeFigureOut">
              <a:rPr lang="en-US" smtClean="0"/>
              <a:pPr/>
              <a:t>1/12/2011</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CA" smtClean="0"/>
              <a:t>DBA-491-P | DBA-491-P</a:t>
            </a:r>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5FCE649-2D99-4090-A43E-AB9350B80CA1}" type="slidenum">
              <a:rPr lang="en-CA" smtClean="0"/>
              <a:pPr/>
              <a:t>‹#›</a:t>
            </a:fld>
            <a:endParaRPr lang="en-CA"/>
          </a:p>
        </p:txBody>
      </p:sp>
    </p:spTree>
    <p:extLst>
      <p:ext uri="{BB962C8B-B14F-4D97-AF65-F5344CB8AC3E}">
        <p14:creationId xmlns:p14="http://schemas.microsoft.com/office/powerpoint/2010/main" val="181052538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7C24FB-9FF2-4B3C-A977-923E2ADE5719}" type="datetimeFigureOut">
              <a:rPr lang="en-US" smtClean="0"/>
              <a:pPr/>
              <a:t>1/12/2011</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CA" smtClean="0"/>
              <a:t>DBA-491-P | DBA-491-P</a:t>
            </a:r>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A147FA-3FD6-4031-95DE-04146A18DB50}" type="slidenum">
              <a:rPr lang="en-CA" smtClean="0"/>
              <a:pPr/>
              <a:t>‹#›</a:t>
            </a:fld>
            <a:endParaRPr lang="en-CA"/>
          </a:p>
        </p:txBody>
      </p:sp>
    </p:spTree>
    <p:extLst>
      <p:ext uri="{BB962C8B-B14F-4D97-AF65-F5344CB8AC3E}">
        <p14:creationId xmlns:p14="http://schemas.microsoft.com/office/powerpoint/2010/main" val="47862627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download.microsoft.com/download/2/7/0/270B6380-8B38-4268-8AD0-F480A139AB19/SQL2008R2_LicensingQuickReference-updated.pdf"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33903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80732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21338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46158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50578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04786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7023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06445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77687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39318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0546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94268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03133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28349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65157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08231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3896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48548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68783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03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967678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98941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605061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67030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1159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9125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880103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290436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92840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117174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702864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Zero copy clones are just a snapshot, not a full point in time copy.  So if the live version becomes corrupted,</a:t>
            </a:r>
            <a:r>
              <a:rPr lang="en-US" baseline="0" dirty="0" smtClean="0"/>
              <a:t> all the snapshots just become corrupted as well.</a:t>
            </a:r>
            <a:endParaRPr lang="en-US" dirty="0"/>
          </a:p>
        </p:txBody>
      </p:sp>
    </p:spTree>
    <p:extLst>
      <p:ext uri="{BB962C8B-B14F-4D97-AF65-F5344CB8AC3E}">
        <p14:creationId xmlns:p14="http://schemas.microsoft.com/office/powerpoint/2010/main" val="1214981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App contacts VSS and queries for the list of available Writers and their metadata (in SQL’s case there is a nested list of instances, databases, and files.)</a:t>
            </a:r>
          </a:p>
          <a:p>
            <a:pPr lvl="0"/>
            <a:r>
              <a:rPr lang="en-US" sz="1200" kern="1200" dirty="0" smtClean="0">
                <a:solidFill>
                  <a:schemeClr val="tx1"/>
                </a:solidFill>
                <a:effectLst/>
                <a:latin typeface="+mn-lt"/>
                <a:ea typeface="+mn-ea"/>
                <a:cs typeface="+mn-cs"/>
              </a:rPr>
              <a:t>Using this information, the app constructs the list of volumes which need to be snapped as a unit (if your database is spread across a dozen volumes, they had better all get snapshotted synchronously)</a:t>
            </a:r>
          </a:p>
          <a:p>
            <a:pPr lvl="0"/>
            <a:r>
              <a:rPr lang="en-US" sz="1200" kern="1200" dirty="0" smtClean="0">
                <a:solidFill>
                  <a:schemeClr val="tx1"/>
                </a:solidFill>
                <a:effectLst/>
                <a:latin typeface="+mn-lt"/>
                <a:ea typeface="+mn-ea"/>
                <a:cs typeface="+mn-cs"/>
              </a:rPr>
              <a:t>The app requests VSS to construct a “snap-set” consisting of these volumes.</a:t>
            </a:r>
          </a:p>
          <a:p>
            <a:pPr lvl="0"/>
            <a:r>
              <a:rPr lang="en-US" sz="1200" kern="1200" dirty="0" smtClean="0">
                <a:solidFill>
                  <a:schemeClr val="tx1"/>
                </a:solidFill>
                <a:effectLst/>
                <a:latin typeface="+mn-lt"/>
                <a:ea typeface="+mn-ea"/>
                <a:cs typeface="+mn-cs"/>
              </a:rPr>
              <a:t>The app requests snapshot creation.</a:t>
            </a:r>
          </a:p>
          <a:p>
            <a:pPr lvl="0"/>
            <a:r>
              <a:rPr lang="en-US" sz="1200" kern="1200" dirty="0" smtClean="0">
                <a:solidFill>
                  <a:schemeClr val="tx1"/>
                </a:solidFill>
                <a:effectLst/>
                <a:latin typeface="+mn-lt"/>
                <a:ea typeface="+mn-ea"/>
                <a:cs typeface="+mn-cs"/>
              </a:rPr>
              <a:t>VSS instructs all Writers involved in the snapshot to prepare the volumes in the set.  This is non-blocking, and in SQL’s case consists of a checkpoint.</a:t>
            </a:r>
          </a:p>
          <a:p>
            <a:pPr lvl="0"/>
            <a:r>
              <a:rPr lang="en-US" sz="1200" kern="1200" dirty="0" smtClean="0">
                <a:solidFill>
                  <a:schemeClr val="tx1"/>
                </a:solidFill>
                <a:effectLst/>
                <a:latin typeface="+mn-lt"/>
                <a:ea typeface="+mn-ea"/>
                <a:cs typeface="+mn-cs"/>
              </a:rPr>
              <a:t>When Writers report that they are ready, VSS instructs the Writers to freeze IO to all volumes involved in the set.  In SQL’s case, this means that we will stop flushing pages out of </a:t>
            </a:r>
            <a:r>
              <a:rPr lang="en-US" sz="1200" kern="1200" dirty="0" err="1" smtClean="0">
                <a:solidFill>
                  <a:schemeClr val="tx1"/>
                </a:solidFill>
                <a:effectLst/>
                <a:latin typeface="+mn-lt"/>
                <a:ea typeface="+mn-ea"/>
                <a:cs typeface="+mn-cs"/>
              </a:rPr>
              <a:t>bufferpool</a:t>
            </a:r>
            <a:r>
              <a:rPr lang="en-US" sz="1200" kern="1200" dirty="0" smtClean="0">
                <a:solidFill>
                  <a:schemeClr val="tx1"/>
                </a:solidFill>
                <a:effectLst/>
                <a:latin typeface="+mn-lt"/>
                <a:ea typeface="+mn-ea"/>
                <a:cs typeface="+mn-cs"/>
              </a:rPr>
              <a:t>, but pages may be read in, and all operations that can complete only touching the </a:t>
            </a:r>
            <a:r>
              <a:rPr lang="en-US" sz="1200" kern="1200" dirty="0" err="1" smtClean="0">
                <a:solidFill>
                  <a:schemeClr val="tx1"/>
                </a:solidFill>
                <a:effectLst/>
                <a:latin typeface="+mn-lt"/>
                <a:ea typeface="+mn-ea"/>
                <a:cs typeface="+mn-cs"/>
              </a:rPr>
              <a:t>bufferpool</a:t>
            </a:r>
            <a:r>
              <a:rPr lang="en-US" sz="1200" kern="1200" dirty="0" smtClean="0">
                <a:solidFill>
                  <a:schemeClr val="tx1"/>
                </a:solidFill>
                <a:effectLst/>
                <a:latin typeface="+mn-lt"/>
                <a:ea typeface="+mn-ea"/>
                <a:cs typeface="+mn-cs"/>
              </a:rPr>
              <a:t>, including updates, will continue unblocked.  Most apps never feel the freeze.</a:t>
            </a:r>
          </a:p>
          <a:p>
            <a:pPr lvl="0"/>
            <a:r>
              <a:rPr lang="en-US" sz="1200" kern="1200" dirty="0" smtClean="0">
                <a:solidFill>
                  <a:schemeClr val="tx1"/>
                </a:solidFill>
                <a:effectLst/>
                <a:latin typeface="+mn-lt"/>
                <a:ea typeface="+mn-ea"/>
                <a:cs typeface="+mn-cs"/>
              </a:rPr>
              <a:t>When all apps are frozen, VSS instructs the hardware, via its Provider component, to create the snapshot set.  VSS will time out this operation if it takes “too long”, which is by default 10 seconds.  This timeout protects against a poorly performing hardware Provider hanging all volumes in a system.</a:t>
            </a:r>
          </a:p>
          <a:p>
            <a:pPr lvl="0"/>
            <a:r>
              <a:rPr lang="en-US" sz="1200" kern="1200" dirty="0" smtClean="0">
                <a:solidFill>
                  <a:schemeClr val="tx1"/>
                </a:solidFill>
                <a:effectLst/>
                <a:latin typeface="+mn-lt"/>
                <a:ea typeface="+mn-ea"/>
                <a:cs typeface="+mn-cs"/>
              </a:rPr>
              <a:t>When the hardware Provider reports that the snapshot is complete, VSS instructs all Writers to un-freeze their apps.</a:t>
            </a:r>
          </a:p>
          <a:p>
            <a:pPr lvl="0"/>
            <a:r>
              <a:rPr lang="en-US" sz="1200" kern="1200" dirty="0" smtClean="0">
                <a:solidFill>
                  <a:schemeClr val="tx1"/>
                </a:solidFill>
                <a:effectLst/>
                <a:latin typeface="+mn-lt"/>
                <a:ea typeface="+mn-ea"/>
                <a:cs typeface="+mn-cs"/>
              </a:rPr>
              <a:t>Apps return to normal operation.</a:t>
            </a:r>
          </a:p>
          <a:p>
            <a:endParaRPr lang="en-US" dirty="0"/>
          </a:p>
        </p:txBody>
      </p:sp>
    </p:spTree>
    <p:extLst>
      <p:ext uri="{BB962C8B-B14F-4D97-AF65-F5344CB8AC3E}">
        <p14:creationId xmlns:p14="http://schemas.microsoft.com/office/powerpoint/2010/main" val="2717569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043389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SCVMM = System Center Virtual </a:t>
            </a:r>
            <a:r>
              <a:rPr lang="en-US" smtClean="0"/>
              <a:t>Machine Manager</a:t>
            </a:r>
            <a:endParaRPr lang="en-US"/>
          </a:p>
        </p:txBody>
      </p:sp>
    </p:spTree>
    <p:extLst>
      <p:ext uri="{BB962C8B-B14F-4D97-AF65-F5344CB8AC3E}">
        <p14:creationId xmlns:p14="http://schemas.microsoft.com/office/powerpoint/2010/main" val="4388842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hlinkClick r:id="rId3"/>
              </a:rPr>
              <a:t>http://download.microsoft.com/download/2/7/0/270B6380-8B38-4268-8AD0-F480A139AB19/SQL2008R2_LicensingQuickReference-updated.pdf</a:t>
            </a:r>
            <a:endParaRPr lang="en-US" dirty="0"/>
          </a:p>
        </p:txBody>
      </p:sp>
    </p:spTree>
    <p:extLst>
      <p:ext uri="{BB962C8B-B14F-4D97-AF65-F5344CB8AC3E}">
        <p14:creationId xmlns:p14="http://schemas.microsoft.com/office/powerpoint/2010/main" val="35475168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257B97C-E448-4B3B-942D-EDDFC69CC4B6}" type="slidenum">
              <a:rPr lang="en-US" smtClean="0"/>
              <a:pPr/>
              <a:t>123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4981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60033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51457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6777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02023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1/12/2011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1/12/2011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
        <p:nvSpPr>
          <p:cNvPr id="10" name="Footer Placeholder 4"/>
          <p:cNvSpPr txBox="1">
            <a:spLocks/>
          </p:cNvSpPr>
          <p:nvPr userDrawn="1"/>
        </p:nvSpPr>
        <p:spPr>
          <a:xfrm>
            <a:off x="358268" y="6586262"/>
            <a:ext cx="2895600" cy="271738"/>
          </a:xfrm>
          <a:prstGeom prst="rect">
            <a:avLst/>
          </a:prstGeom>
        </p:spPr>
        <p:txBody>
          <a:bodyPr vert="horz" lIns="91440" tIns="45720" rIns="91440" bIns="45720" rtlCol="0" anchor="t" anchorCtr="0"/>
          <a:lstStyle>
            <a:lvl1pPr algn="l">
              <a:defRPr sz="1100">
                <a:solidFill>
                  <a:schemeClr val="accent1"/>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schemeClr val="bg1"/>
                </a:solidFill>
                <a:effectLst/>
                <a:uLnTx/>
                <a:uFillTx/>
                <a:latin typeface="Arial"/>
                <a:ea typeface="+mn-ea"/>
                <a:cs typeface="Arial"/>
              </a:rPr>
              <a:t>DBA-491-P   •   Storage and Virtualization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1/12/2011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1/12/2011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1/12/2011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1.png"/><Relationship Id="rId3" Type="http://schemas.openxmlformats.org/officeDocument/2006/relationships/image" Target="../media/image28.png"/><Relationship Id="rId21" Type="http://schemas.openxmlformats.org/officeDocument/2006/relationships/image" Target="../media/image46.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png"/><Relationship Id="rId2" Type="http://schemas.openxmlformats.org/officeDocument/2006/relationships/notesSlide" Target="../notesSlides/notesSlide36.xml"/><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24" Type="http://schemas.openxmlformats.org/officeDocument/2006/relationships/image" Target="../media/image49.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png"/><Relationship Id="rId10" Type="http://schemas.openxmlformats.org/officeDocument/2006/relationships/image" Target="../media/image35.png"/><Relationship Id="rId19" Type="http://schemas.openxmlformats.org/officeDocument/2006/relationships/image" Target="../media/image44.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4.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image" Target="../media/image64.png"/><Relationship Id="rId4" Type="http://schemas.openxmlformats.org/officeDocument/2006/relationships/image" Target="../media/image6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Storage and Virtualization for the DBA</a:t>
            </a:r>
            <a:endParaRPr lang="en-US" dirty="0"/>
          </a:p>
        </p:txBody>
      </p:sp>
      <p:sp>
        <p:nvSpPr>
          <p:cNvPr id="5" name="Subtitle 15"/>
          <p:cNvSpPr>
            <a:spLocks noGrp="1"/>
          </p:cNvSpPr>
          <p:nvPr>
            <p:ph type="subTitle" idx="1"/>
          </p:nvPr>
        </p:nvSpPr>
        <p:spPr>
          <a:xfrm>
            <a:off x="2415077" y="3384142"/>
            <a:ext cx="6400800" cy="604977"/>
          </a:xfrm>
        </p:spPr>
        <p:txBody>
          <a:bodyPr>
            <a:normAutofit fontScale="92500"/>
          </a:bodyPr>
          <a:lstStyle/>
          <a:p>
            <a:r>
              <a:rPr lang="en-US" dirty="0" smtClean="0"/>
              <a:t>Everything you should know but don’t want to.</a:t>
            </a:r>
            <a:endParaRPr lang="en-US" dirty="0"/>
          </a:p>
        </p:txBody>
      </p:sp>
      <p:sp>
        <p:nvSpPr>
          <p:cNvPr id="6" name="Subtitle 2"/>
          <p:cNvSpPr txBox="1">
            <a:spLocks/>
          </p:cNvSpPr>
          <p:nvPr/>
        </p:nvSpPr>
        <p:spPr>
          <a:xfrm>
            <a:off x="2415077" y="4650377"/>
            <a:ext cx="6400800" cy="1562867"/>
          </a:xfrm>
          <a:prstGeom prst="rect">
            <a:avLst/>
          </a:prstGeom>
        </p:spPr>
        <p:txBody>
          <a:bodyPr vert="horz" lIns="91440" tIns="45720" rIns="91440" bIns="45720" rtlCol="0">
            <a:normAutofit/>
          </a:bodyPr>
          <a:lstStyle>
            <a:lvl1pPr marL="0" indent="0" algn="l">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CA" sz="2000" b="0" i="1" u="none" strike="noStrike" kern="1200" cap="none" spc="0" normalizeH="0" baseline="0" noProof="0" dirty="0" smtClean="0">
                <a:ln>
                  <a:noFill/>
                </a:ln>
                <a:solidFill>
                  <a:schemeClr val="tx1"/>
                </a:solidFill>
                <a:effectLst/>
                <a:uLnTx/>
                <a:uFillTx/>
                <a:latin typeface="Arial"/>
                <a:ea typeface="+mn-ea"/>
                <a:cs typeface="Arial"/>
              </a:rPr>
              <a:t>Denny Cherry</a:t>
            </a:r>
            <a:r>
              <a:rPr lang="en-CA" sz="2000" i="1" dirty="0">
                <a:solidFill>
                  <a:schemeClr val="tx1"/>
                </a:solidFill>
                <a:latin typeface="Arial"/>
                <a:cs typeface="Arial"/>
              </a:rPr>
              <a:t> </a:t>
            </a:r>
            <a:r>
              <a:rPr lang="en-CA" sz="2000" i="1" dirty="0" smtClean="0">
                <a:solidFill>
                  <a:schemeClr val="tx1"/>
                </a:solidFill>
                <a:latin typeface="Arial"/>
                <a:cs typeface="Arial"/>
              </a:rPr>
              <a:t>MVP, MCDBA, MCSA, MCTS, MCITP</a:t>
            </a:r>
            <a:endParaRPr kumimoji="0" lang="en-CA" sz="2000" b="0" i="1" u="none" strike="noStrike" kern="1200" cap="none" spc="0" normalizeH="0" baseline="0" noProof="0" dirty="0" smtClean="0">
              <a:ln>
                <a:noFill/>
              </a:ln>
              <a:solidFill>
                <a:schemeClr val="tx1"/>
              </a:solidFill>
              <a:effectLst/>
              <a:uLnTx/>
              <a:uFillTx/>
              <a:latin typeface="Arial"/>
              <a:cs typeface="Arial"/>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CA" sz="2000" b="0" i="1" u="none" strike="noStrike" kern="1200" cap="none" spc="0" normalizeH="0" baseline="0" noProof="0" dirty="0" smtClean="0">
                <a:ln>
                  <a:noFill/>
                </a:ln>
                <a:solidFill>
                  <a:schemeClr val="tx1"/>
                </a:solidFill>
                <a:effectLst/>
                <a:uLnTx/>
                <a:uFillTx/>
                <a:latin typeface="Arial"/>
                <a:ea typeface="+mn-ea"/>
                <a:cs typeface="Arial"/>
              </a:rPr>
              <a:t>Senior Database Administrator</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CA" sz="2000" i="1" dirty="0" smtClean="0">
                <a:solidFill>
                  <a:schemeClr val="tx1"/>
                </a:solidFill>
                <a:latin typeface="Arial"/>
                <a:cs typeface="Arial"/>
              </a:rPr>
              <a:t>Phreesia</a:t>
            </a:r>
            <a:endParaRPr kumimoji="0" lang="en-US" sz="2000" b="0" i="1" u="none" strike="noStrike" kern="1200" cap="none" spc="0" normalizeH="0" baseline="0" noProof="0" dirty="0" smtClean="0">
              <a:ln>
                <a:noFill/>
              </a:ln>
              <a:solidFill>
                <a:schemeClr val="tx1"/>
              </a:solidFill>
              <a:effectLst/>
              <a:uLnTx/>
              <a:uFillTx/>
              <a:latin typeface="Arial"/>
              <a:cs typeface="Arial"/>
            </a:endParaRPr>
          </a:p>
        </p:txBody>
      </p:sp>
    </p:spTree>
    <p:extLst>
      <p:ext uri="{BB962C8B-B14F-4D97-AF65-F5344CB8AC3E}">
        <p14:creationId xmlns:p14="http://schemas.microsoft.com/office/powerpoint/2010/main" val="35700720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Setup</a:t>
            </a:r>
            <a:endParaRPr lang="en-US" dirty="0"/>
          </a:p>
        </p:txBody>
      </p:sp>
      <p:sp>
        <p:nvSpPr>
          <p:cNvPr id="3" name="Content Placeholder 2"/>
          <p:cNvSpPr>
            <a:spLocks noGrp="1"/>
          </p:cNvSpPr>
          <p:nvPr>
            <p:ph idx="1"/>
          </p:nvPr>
        </p:nvSpPr>
        <p:spPr/>
        <p:txBody>
          <a:bodyPr>
            <a:normAutofit fontScale="77500" lnSpcReduction="20000"/>
          </a:bodyPr>
          <a:lstStyle/>
          <a:p>
            <a:r>
              <a:rPr lang="en-US" sz="3500" dirty="0"/>
              <a:t>OLTP databases make poor use of SAN read cache</a:t>
            </a:r>
          </a:p>
          <a:p>
            <a:r>
              <a:rPr lang="en-US" sz="3500" dirty="0"/>
              <a:t>OLAP databases make good use of SAN read cache</a:t>
            </a:r>
          </a:p>
          <a:p>
            <a:r>
              <a:rPr lang="en-US" sz="3500" dirty="0"/>
              <a:t>Try reducing read cache and increasing write cache</a:t>
            </a:r>
          </a:p>
          <a:p>
            <a:r>
              <a:rPr lang="en-US" sz="3500" dirty="0"/>
              <a:t>OLTP databases with high buffer cache hit ratios may be able to have the read cache </a:t>
            </a:r>
            <a:r>
              <a:rPr lang="en-US" sz="3500" dirty="0" smtClean="0"/>
              <a:t>disabled</a:t>
            </a:r>
            <a:endParaRPr lang="en-US" sz="3500" dirty="0"/>
          </a:p>
          <a:p>
            <a:r>
              <a:rPr lang="en-US" sz="3500" dirty="0"/>
              <a:t>There is no one correct setup.  Every system is different.</a:t>
            </a:r>
          </a:p>
          <a:p>
            <a:endParaRPr lang="en-US" dirty="0"/>
          </a:p>
        </p:txBody>
      </p:sp>
    </p:spTree>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Pitfalls</a:t>
            </a:r>
            <a:endParaRPr lang="en-US" dirty="0"/>
          </a:p>
        </p:txBody>
      </p:sp>
      <p:sp>
        <p:nvSpPr>
          <p:cNvPr id="3" name="Content Placeholder 2"/>
          <p:cNvSpPr>
            <a:spLocks noGrp="1"/>
          </p:cNvSpPr>
          <p:nvPr>
            <p:ph idx="1"/>
          </p:nvPr>
        </p:nvSpPr>
        <p:spPr/>
        <p:txBody>
          <a:bodyPr/>
          <a:lstStyle/>
          <a:p>
            <a:r>
              <a:rPr lang="en-US" dirty="0" smtClean="0"/>
              <a:t>Shared CPU</a:t>
            </a:r>
          </a:p>
          <a:p>
            <a:r>
              <a:rPr lang="en-US" dirty="0" smtClean="0"/>
              <a:t>Shared Memory</a:t>
            </a:r>
          </a:p>
          <a:p>
            <a:r>
              <a:rPr lang="en-US" dirty="0" smtClean="0"/>
              <a:t>Slow Disk Access times</a:t>
            </a:r>
          </a:p>
          <a:p>
            <a:r>
              <a:rPr lang="en-US" dirty="0" smtClean="0"/>
              <a:t>Another layer of Management</a:t>
            </a:r>
          </a:p>
          <a:p>
            <a:r>
              <a:rPr lang="en-US" dirty="0" smtClean="0"/>
              <a:t>Storage Path Flooding</a:t>
            </a:r>
          </a:p>
          <a:p>
            <a:r>
              <a:rPr lang="en-US" dirty="0" smtClean="0"/>
              <a:t>Another layer can flush RAM to disk</a:t>
            </a:r>
          </a:p>
          <a:p>
            <a:endParaRPr lang="en-US" dirty="0" smtClean="0"/>
          </a:p>
          <a:p>
            <a:endParaRPr lang="en-US" dirty="0"/>
          </a:p>
        </p:txBody>
      </p:sp>
    </p:spTree>
    <p:extLst>
      <p:ext uri="{BB962C8B-B14F-4D97-AF65-F5344CB8AC3E}">
        <p14:creationId xmlns:p14="http://schemas.microsoft.com/office/powerpoint/2010/main" val="304043064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Deciding Factors</a:t>
            </a:r>
            <a:endParaRPr lang="en-US" dirty="0"/>
          </a:p>
        </p:txBody>
      </p:sp>
      <p:sp>
        <p:nvSpPr>
          <p:cNvPr id="3" name="Content Placeholder 2"/>
          <p:cNvSpPr>
            <a:spLocks noGrp="1"/>
          </p:cNvSpPr>
          <p:nvPr>
            <p:ph idx="1"/>
          </p:nvPr>
        </p:nvSpPr>
        <p:spPr/>
        <p:txBody>
          <a:bodyPr/>
          <a:lstStyle/>
          <a:p>
            <a:r>
              <a:rPr lang="en-US" dirty="0" smtClean="0"/>
              <a:t>Disk IO</a:t>
            </a:r>
          </a:p>
          <a:p>
            <a:pPr lvl="1"/>
            <a:r>
              <a:rPr lang="en-US" dirty="0" smtClean="0"/>
              <a:t>IO Per Seconds</a:t>
            </a:r>
          </a:p>
          <a:p>
            <a:r>
              <a:rPr lang="en-US" dirty="0" smtClean="0"/>
              <a:t>CPU Load</a:t>
            </a:r>
          </a:p>
          <a:p>
            <a:pPr lvl="1"/>
            <a:r>
              <a:rPr lang="en-US" dirty="0" smtClean="0"/>
              <a:t>CPU Usage</a:t>
            </a:r>
          </a:p>
          <a:p>
            <a:pPr lvl="1"/>
            <a:r>
              <a:rPr lang="en-US" dirty="0" smtClean="0"/>
              <a:t>Core Counts</a:t>
            </a:r>
          </a:p>
          <a:p>
            <a:pPr lvl="1"/>
            <a:r>
              <a:rPr lang="en-US" dirty="0" smtClean="0"/>
              <a:t>Processor Queuing</a:t>
            </a:r>
          </a:p>
          <a:p>
            <a:r>
              <a:rPr lang="en-US" dirty="0" smtClean="0"/>
              <a:t>Memory Usage</a:t>
            </a:r>
          </a:p>
          <a:p>
            <a:endParaRPr lang="en-US" dirty="0"/>
          </a:p>
        </p:txBody>
      </p:sp>
    </p:spTree>
    <p:extLst>
      <p:ext uri="{BB962C8B-B14F-4D97-AF65-F5344CB8AC3E}">
        <p14:creationId xmlns:p14="http://schemas.microsoft.com/office/powerpoint/2010/main" val="92199002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Configuration Options</a:t>
            </a:r>
            <a:endParaRPr lang="en-US" dirty="0"/>
          </a:p>
        </p:txBody>
      </p:sp>
      <p:sp>
        <p:nvSpPr>
          <p:cNvPr id="3" name="Content Placeholder 2"/>
          <p:cNvSpPr>
            <a:spLocks noGrp="1"/>
          </p:cNvSpPr>
          <p:nvPr>
            <p:ph idx="1"/>
          </p:nvPr>
        </p:nvSpPr>
        <p:spPr/>
        <p:txBody>
          <a:bodyPr/>
          <a:lstStyle/>
          <a:p>
            <a:r>
              <a:rPr lang="en-US" dirty="0" smtClean="0"/>
              <a:t>Virtual Disk (</a:t>
            </a:r>
            <a:r>
              <a:rPr lang="en-US" dirty="0" err="1" smtClean="0"/>
              <a:t>vdisk</a:t>
            </a:r>
            <a:r>
              <a:rPr lang="en-US" dirty="0" smtClean="0"/>
              <a:t> or </a:t>
            </a:r>
            <a:r>
              <a:rPr lang="en-US" dirty="0" err="1" smtClean="0"/>
              <a:t>vmdk</a:t>
            </a:r>
            <a:r>
              <a:rPr lang="en-US" dirty="0" smtClean="0"/>
              <a:t>)</a:t>
            </a:r>
          </a:p>
          <a:p>
            <a:pPr lvl="1"/>
            <a:r>
              <a:rPr lang="en-US" dirty="0" smtClean="0"/>
              <a:t>Managed by host</a:t>
            </a:r>
          </a:p>
          <a:p>
            <a:pPr lvl="1"/>
            <a:r>
              <a:rPr lang="en-US" dirty="0" smtClean="0"/>
              <a:t>Minimal Performance Impact over physical disks</a:t>
            </a:r>
          </a:p>
          <a:p>
            <a:pPr lvl="1"/>
            <a:r>
              <a:rPr lang="en-US" dirty="0" smtClean="0"/>
              <a:t>Possibly Shared with other VMs</a:t>
            </a:r>
          </a:p>
          <a:p>
            <a:r>
              <a:rPr lang="en-US" dirty="0" err="1" smtClean="0"/>
              <a:t>iSCSI</a:t>
            </a:r>
            <a:endParaRPr lang="en-US" dirty="0" smtClean="0"/>
          </a:p>
          <a:p>
            <a:pPr lvl="1"/>
            <a:r>
              <a:rPr lang="en-US" dirty="0" smtClean="0"/>
              <a:t>Uses network to access storage array</a:t>
            </a:r>
          </a:p>
          <a:p>
            <a:pPr lvl="1"/>
            <a:r>
              <a:rPr lang="en-US" dirty="0" smtClean="0"/>
              <a:t>Array thinks VM is a physical machine</a:t>
            </a:r>
          </a:p>
          <a:p>
            <a:pPr lvl="1"/>
            <a:r>
              <a:rPr lang="en-US" dirty="0" smtClean="0"/>
              <a:t>VM accesses Array Directly</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102</a:t>
            </a:fld>
            <a:endParaRPr lang="en-US"/>
          </a:p>
        </p:txBody>
      </p:sp>
    </p:spTree>
    <p:extLst>
      <p:ext uri="{BB962C8B-B14F-4D97-AF65-F5344CB8AC3E}">
        <p14:creationId xmlns:p14="http://schemas.microsoft.com/office/powerpoint/2010/main" val="299500705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Configuration Options</a:t>
            </a:r>
            <a:endParaRPr lang="en-US" dirty="0"/>
          </a:p>
        </p:txBody>
      </p:sp>
      <p:sp>
        <p:nvSpPr>
          <p:cNvPr id="3" name="Content Placeholder 2"/>
          <p:cNvSpPr>
            <a:spLocks noGrp="1"/>
          </p:cNvSpPr>
          <p:nvPr>
            <p:ph idx="1"/>
          </p:nvPr>
        </p:nvSpPr>
        <p:spPr/>
        <p:txBody>
          <a:bodyPr/>
          <a:lstStyle/>
          <a:p>
            <a:r>
              <a:rPr lang="en-US" dirty="0"/>
              <a:t>Pass Through (Hyper-V) or Raw Device (VMware)</a:t>
            </a:r>
          </a:p>
          <a:p>
            <a:pPr lvl="1"/>
            <a:r>
              <a:rPr lang="en-US" dirty="0"/>
              <a:t>Managed by </a:t>
            </a:r>
            <a:r>
              <a:rPr lang="en-US" dirty="0" smtClean="0"/>
              <a:t>host</a:t>
            </a:r>
            <a:endParaRPr lang="en-US" dirty="0"/>
          </a:p>
          <a:p>
            <a:pPr lvl="1"/>
            <a:r>
              <a:rPr lang="en-US" dirty="0" smtClean="0"/>
              <a:t>Effectively gives guest direct access to Fiber Channel</a:t>
            </a:r>
          </a:p>
          <a:p>
            <a:r>
              <a:rPr lang="en-US" dirty="0" smtClean="0"/>
              <a:t>Mapped HBA (VMware only)</a:t>
            </a:r>
          </a:p>
          <a:p>
            <a:pPr lvl="1"/>
            <a:r>
              <a:rPr lang="en-US" dirty="0" smtClean="0"/>
              <a:t>Maps a physical HBA directly to a VM</a:t>
            </a:r>
          </a:p>
          <a:p>
            <a:pPr lvl="1"/>
            <a:r>
              <a:rPr lang="en-US" dirty="0" smtClean="0"/>
              <a:t>HBA can only be mapped to one VM</a:t>
            </a:r>
          </a:p>
          <a:p>
            <a:pPr lvl="1"/>
            <a:r>
              <a:rPr lang="en-US" dirty="0" smtClean="0"/>
              <a:t>No </a:t>
            </a:r>
            <a:r>
              <a:rPr lang="en-US" dirty="0" err="1" smtClean="0"/>
              <a:t>vMotion</a:t>
            </a:r>
            <a:r>
              <a:rPr lang="en-US" dirty="0" smtClean="0"/>
              <a:t>, No DRS</a:t>
            </a:r>
          </a:p>
          <a:p>
            <a:pPr lvl="1"/>
            <a:r>
              <a:rPr lang="en-US" dirty="0" smtClean="0"/>
              <a:t>*Experimental*</a:t>
            </a:r>
            <a:endParaRPr lang="en-US" dirty="0"/>
          </a:p>
          <a:p>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103</a:t>
            </a:fld>
            <a:endParaRPr lang="en-US"/>
          </a:p>
        </p:txBody>
      </p:sp>
    </p:spTree>
    <p:extLst>
      <p:ext uri="{BB962C8B-B14F-4D97-AF65-F5344CB8AC3E}">
        <p14:creationId xmlns:p14="http://schemas.microsoft.com/office/powerpoint/2010/main" val="194619307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Limits</a:t>
            </a:r>
            <a:endParaRPr lang="en-US" dirty="0"/>
          </a:p>
        </p:txBody>
      </p:sp>
      <p:sp>
        <p:nvSpPr>
          <p:cNvPr id="3" name="Content Placeholder 2"/>
          <p:cNvSpPr>
            <a:spLocks noGrp="1"/>
          </p:cNvSpPr>
          <p:nvPr>
            <p:ph idx="1"/>
          </p:nvPr>
        </p:nvSpPr>
        <p:spPr/>
        <p:txBody>
          <a:bodyPr/>
          <a:lstStyle/>
          <a:p>
            <a:r>
              <a:rPr lang="en-US" dirty="0" err="1" smtClean="0"/>
              <a:t>vCPUs</a:t>
            </a:r>
            <a:r>
              <a:rPr lang="en-US" dirty="0" smtClean="0"/>
              <a:t> must be on the same physical socket</a:t>
            </a:r>
          </a:p>
          <a:p>
            <a:pPr lvl="1"/>
            <a:r>
              <a:rPr lang="en-US" dirty="0" smtClean="0"/>
              <a:t>Changed as of vSphere 4.1, requires advanced guest configuration</a:t>
            </a:r>
          </a:p>
          <a:p>
            <a:endParaRPr lang="en-US" dirty="0" smtClean="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336" y="4478253"/>
            <a:ext cx="577215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962553"/>
            <a:ext cx="3905250"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941530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Limits</a:t>
            </a:r>
            <a:endParaRPr lang="en-US" dirty="0"/>
          </a:p>
        </p:txBody>
      </p:sp>
      <p:sp>
        <p:nvSpPr>
          <p:cNvPr id="3" name="Content Placeholder 2"/>
          <p:cNvSpPr>
            <a:spLocks noGrp="1"/>
          </p:cNvSpPr>
          <p:nvPr>
            <p:ph idx="1"/>
          </p:nvPr>
        </p:nvSpPr>
        <p:spPr/>
        <p:txBody>
          <a:bodyPr/>
          <a:lstStyle/>
          <a:p>
            <a:r>
              <a:rPr lang="en-US" dirty="0" err="1" smtClean="0"/>
              <a:t>vMotion</a:t>
            </a:r>
            <a:r>
              <a:rPr lang="en-US" dirty="0" smtClean="0"/>
              <a:t> or Instant Failover requires hosts have like CPUs models and matching instruction sets</a:t>
            </a:r>
          </a:p>
          <a:p>
            <a:r>
              <a:rPr lang="en-US" dirty="0" smtClean="0"/>
              <a:t>Hyper-V doesn’t include memory de-duplication</a:t>
            </a:r>
          </a:p>
          <a:p>
            <a:endParaRPr lang="en-US" dirty="0" smtClean="0"/>
          </a:p>
        </p:txBody>
      </p:sp>
    </p:spTree>
    <p:extLst>
      <p:ext uri="{BB962C8B-B14F-4D97-AF65-F5344CB8AC3E}">
        <p14:creationId xmlns:p14="http://schemas.microsoft.com/office/powerpoint/2010/main" val="174554401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Beware Version Limitations of VMware</a:t>
            </a:r>
            <a:endParaRPr lang="en-US" dirty="0"/>
          </a:p>
        </p:txBody>
      </p:sp>
      <p:sp>
        <p:nvSpPr>
          <p:cNvPr id="3" name="Content Placeholder 2"/>
          <p:cNvSpPr>
            <a:spLocks noGrp="1"/>
          </p:cNvSpPr>
          <p:nvPr>
            <p:ph idx="1"/>
          </p:nvPr>
        </p:nvSpPr>
        <p:spPr/>
        <p:txBody>
          <a:bodyPr/>
          <a:lstStyle/>
          <a:p>
            <a:r>
              <a:rPr lang="en-US" dirty="0" smtClean="0"/>
              <a:t>VMware learned their licensing policies from the SQL Server product team.</a:t>
            </a:r>
          </a:p>
          <a:p>
            <a:r>
              <a:rPr lang="en-US" dirty="0" smtClean="0"/>
              <a:t>Different editions come with different features.</a:t>
            </a:r>
          </a:p>
          <a:p>
            <a:pPr lvl="1"/>
            <a:r>
              <a:rPr lang="en-US" dirty="0" smtClean="0"/>
              <a:t>Advanced and Enterprise Plus support 12 cores</a:t>
            </a:r>
          </a:p>
          <a:p>
            <a:pPr lvl="1"/>
            <a:r>
              <a:rPr lang="en-US" dirty="0" smtClean="0"/>
              <a:t>Standard and Enterprise support 6 cores</a:t>
            </a:r>
          </a:p>
          <a:p>
            <a:pPr lvl="1"/>
            <a:r>
              <a:rPr lang="en-US" dirty="0" smtClean="0"/>
              <a:t>Enterprise Plus supports up to 8 </a:t>
            </a:r>
            <a:r>
              <a:rPr lang="en-US" dirty="0" err="1" smtClean="0"/>
              <a:t>vCPUs</a:t>
            </a:r>
            <a:r>
              <a:rPr lang="en-US" dirty="0" smtClean="0"/>
              <a:t> per VM others 4</a:t>
            </a:r>
          </a:p>
          <a:p>
            <a:pPr lvl="1"/>
            <a:r>
              <a:rPr lang="en-US" dirty="0" smtClean="0"/>
              <a:t>Enterprise and Enterprise Plus support </a:t>
            </a:r>
            <a:r>
              <a:rPr lang="en-US" dirty="0" err="1" smtClean="0"/>
              <a:t>PowerPath</a:t>
            </a:r>
            <a:endParaRPr lang="en-US" dirty="0" smtClean="0"/>
          </a:p>
          <a:p>
            <a:pPr lvl="1"/>
            <a:r>
              <a:rPr lang="en-US" dirty="0" smtClean="0"/>
              <a:t>Enterprise and Enterprise Plus support DRS</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106</a:t>
            </a:fld>
            <a:endParaRPr lang="en-US"/>
          </a:p>
        </p:txBody>
      </p:sp>
    </p:spTree>
    <p:extLst>
      <p:ext uri="{BB962C8B-B14F-4D97-AF65-F5344CB8AC3E}">
        <p14:creationId xmlns:p14="http://schemas.microsoft.com/office/powerpoint/2010/main" val="85749672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Configurations</a:t>
            </a:r>
            <a:endParaRPr lang="en-US" dirty="0"/>
          </a:p>
        </p:txBody>
      </p:sp>
      <p:sp>
        <p:nvSpPr>
          <p:cNvPr id="3" name="Content Placeholder 2"/>
          <p:cNvSpPr>
            <a:spLocks noGrp="1"/>
          </p:cNvSpPr>
          <p:nvPr>
            <p:ph idx="1"/>
          </p:nvPr>
        </p:nvSpPr>
        <p:spPr/>
        <p:txBody>
          <a:bodyPr/>
          <a:lstStyle/>
          <a:p>
            <a:r>
              <a:rPr lang="en-US" dirty="0" smtClean="0"/>
              <a:t>Give as much memory as needed to prevent swapping</a:t>
            </a:r>
          </a:p>
          <a:p>
            <a:pPr lvl="1"/>
            <a:r>
              <a:rPr lang="en-US" dirty="0" smtClean="0"/>
              <a:t>Within the Guest</a:t>
            </a:r>
          </a:p>
          <a:p>
            <a:pPr lvl="1"/>
            <a:r>
              <a:rPr lang="en-US" dirty="0" smtClean="0"/>
              <a:t>At the Host</a:t>
            </a:r>
          </a:p>
          <a:p>
            <a:r>
              <a:rPr lang="en-US" dirty="0" smtClean="0"/>
              <a:t>Memory pressure at the host can force the host to reclaim memory (Balloon Driver)</a:t>
            </a:r>
          </a:p>
          <a:p>
            <a:pPr lvl="1"/>
            <a:r>
              <a:rPr lang="en-US" dirty="0" smtClean="0"/>
              <a:t>This isn’t always a bad thing</a:t>
            </a:r>
          </a:p>
          <a:p>
            <a:pPr lvl="1"/>
            <a:r>
              <a:rPr lang="en-US" dirty="0" smtClean="0"/>
              <a:t>Don’t disable the </a:t>
            </a:r>
            <a:r>
              <a:rPr lang="en-US" smtClean="0"/>
              <a:t>Balloon Driver</a:t>
            </a:r>
            <a:endParaRPr lang="en-US" dirty="0" smtClean="0"/>
          </a:p>
          <a:p>
            <a:r>
              <a:rPr lang="en-US" dirty="0" smtClean="0"/>
              <a:t>Look at the VM Memory counters</a:t>
            </a:r>
          </a:p>
          <a:p>
            <a:endParaRPr lang="en-US" dirty="0" smtClean="0"/>
          </a:p>
          <a:p>
            <a:pPr lvl="1"/>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107</a:t>
            </a:fld>
            <a:endParaRPr lang="en-US"/>
          </a:p>
        </p:txBody>
      </p:sp>
    </p:spTree>
    <p:extLst>
      <p:ext uri="{BB962C8B-B14F-4D97-AF65-F5344CB8AC3E}">
        <p14:creationId xmlns:p14="http://schemas.microsoft.com/office/powerpoint/2010/main" val="3116055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Tools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VMware requires </a:t>
            </a:r>
            <a:r>
              <a:rPr lang="en-US" dirty="0" err="1" smtClean="0"/>
              <a:t>vCenter</a:t>
            </a:r>
            <a:r>
              <a:rPr lang="en-US" dirty="0" smtClean="0"/>
              <a:t> to manage a cluster</a:t>
            </a:r>
          </a:p>
          <a:p>
            <a:pPr lvl="0"/>
            <a:r>
              <a:rPr lang="en-US" dirty="0" smtClean="0"/>
              <a:t>Hyper-V </a:t>
            </a:r>
            <a:r>
              <a:rPr lang="en-US" dirty="0"/>
              <a:t>has basic management tools included, including integration with Windows Failover Cluster Manager</a:t>
            </a:r>
          </a:p>
          <a:p>
            <a:pPr lvl="0"/>
            <a:r>
              <a:rPr lang="en-US" dirty="0"/>
              <a:t>System Center Virtual Machine Manager (SCVMM) is strongly recommended for managing Production Environments</a:t>
            </a:r>
          </a:p>
          <a:p>
            <a:pPr lvl="1"/>
            <a:r>
              <a:rPr lang="en-US" dirty="0"/>
              <a:t>SCVMM can also manage ESX 3.5 or vSphere 4.0 Servers (requires </a:t>
            </a:r>
            <a:r>
              <a:rPr lang="en-US" dirty="0" err="1"/>
              <a:t>vCenter</a:t>
            </a:r>
            <a:r>
              <a:rPr lang="en-US" dirty="0"/>
              <a:t> server)</a:t>
            </a:r>
          </a:p>
          <a:p>
            <a:pPr lvl="1"/>
            <a:r>
              <a:rPr lang="en-US" dirty="0"/>
              <a:t>SCVMM integrates with System Center Operations Manager (SCOM) to drive SCVMM Performance Resource Optimization (PRO Tips)</a:t>
            </a:r>
          </a:p>
          <a:p>
            <a:pPr lvl="1"/>
            <a:r>
              <a:rPr lang="en-US" dirty="0"/>
              <a:t>SCVMM is required for Hyper-V Physical to Virtual (P2V) migrations.</a:t>
            </a:r>
          </a:p>
          <a:p>
            <a:pPr marL="0" lvl="1" indent="0">
              <a:buNone/>
            </a:pPr>
            <a:endParaRPr lang="en-US" dirty="0"/>
          </a:p>
        </p:txBody>
      </p:sp>
    </p:spTree>
    <p:extLst>
      <p:ext uri="{BB962C8B-B14F-4D97-AF65-F5344CB8AC3E}">
        <p14:creationId xmlns:p14="http://schemas.microsoft.com/office/powerpoint/2010/main" val="57907232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vCenter</a:t>
            </a:r>
            <a:r>
              <a:rPr lang="en-US" dirty="0" smtClean="0"/>
              <a:t> Client</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206" y="1785951"/>
            <a:ext cx="7903028" cy="4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8445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Write Cache Gets Full?</a:t>
            </a:r>
            <a:endParaRPr lang="en-US" dirty="0"/>
          </a:p>
        </p:txBody>
      </p:sp>
      <p:sp>
        <p:nvSpPr>
          <p:cNvPr id="3" name="Content Placeholder 2"/>
          <p:cNvSpPr>
            <a:spLocks noGrp="1"/>
          </p:cNvSpPr>
          <p:nvPr>
            <p:ph idx="1"/>
          </p:nvPr>
        </p:nvSpPr>
        <p:spPr/>
        <p:txBody>
          <a:bodyPr/>
          <a:lstStyle/>
          <a:p>
            <a:r>
              <a:rPr lang="en-US" dirty="0" smtClean="0"/>
              <a:t>Doesn’t flush to disk until low watermark is hit</a:t>
            </a:r>
          </a:p>
          <a:p>
            <a:r>
              <a:rPr lang="en-US" dirty="0" smtClean="0"/>
              <a:t>Force flushes once high watermark is hit</a:t>
            </a:r>
          </a:p>
          <a:p>
            <a:r>
              <a:rPr lang="en-US" dirty="0" smtClean="0"/>
              <a:t>Force flushing completely empties write cache</a:t>
            </a:r>
          </a:p>
          <a:p>
            <a:r>
              <a:rPr lang="en-US" dirty="0" smtClean="0"/>
              <a:t>Force flushing disables write cache until write cache is disabled</a:t>
            </a:r>
          </a:p>
          <a:p>
            <a:r>
              <a:rPr lang="en-US" dirty="0" smtClean="0"/>
              <a:t>If adjustable, set low very low, and high watermark very high (20/90)</a:t>
            </a:r>
          </a:p>
          <a:p>
            <a:r>
              <a:rPr lang="en-US" dirty="0" smtClean="0"/>
              <a:t>If cache gets to 100% full – Pray!</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1658" y="4727784"/>
            <a:ext cx="1433405" cy="209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98580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Licensing</a:t>
            </a:r>
            <a:endParaRPr lang="en-US" dirty="0"/>
          </a:p>
        </p:txBody>
      </p:sp>
      <p:sp>
        <p:nvSpPr>
          <p:cNvPr id="3" name="Content Placeholder 2"/>
          <p:cNvSpPr>
            <a:spLocks noGrp="1"/>
          </p:cNvSpPr>
          <p:nvPr>
            <p:ph idx="1"/>
          </p:nvPr>
        </p:nvSpPr>
        <p:spPr/>
        <p:txBody>
          <a:bodyPr/>
          <a:lstStyle/>
          <a:p>
            <a:r>
              <a:rPr lang="en-US" dirty="0" smtClean="0"/>
              <a:t>CAL based licensing doesn’t change</a:t>
            </a:r>
          </a:p>
          <a:p>
            <a:pPr lvl="1"/>
            <a:r>
              <a:rPr lang="en-US" dirty="0" smtClean="0"/>
              <a:t>1 Server license per guest + CALs for users</a:t>
            </a:r>
          </a:p>
          <a:p>
            <a:r>
              <a:rPr lang="en-US" dirty="0" smtClean="0"/>
              <a:t>CPU licensing</a:t>
            </a:r>
          </a:p>
          <a:p>
            <a:pPr lvl="1"/>
            <a:r>
              <a:rPr lang="en-US" dirty="0" smtClean="0"/>
              <a:t>1 license for physical CPU used</a:t>
            </a:r>
          </a:p>
          <a:p>
            <a:pPr lvl="1"/>
            <a:r>
              <a:rPr lang="en-US" dirty="0" smtClean="0"/>
              <a:t>1 2008 R2 DCE CPU license for each CPU in host</a:t>
            </a:r>
          </a:p>
          <a:p>
            <a:pPr lvl="1"/>
            <a:r>
              <a:rPr lang="en-US" dirty="0" smtClean="0"/>
              <a:t>If you have SQL 2008 R1 with SA </a:t>
            </a:r>
            <a:r>
              <a:rPr lang="en-US" dirty="0"/>
              <a:t>for hosts </a:t>
            </a:r>
            <a:r>
              <a:rPr lang="en-US" dirty="0" smtClean="0"/>
              <a:t>you are grandfathered </a:t>
            </a:r>
            <a:r>
              <a:rPr lang="en-US" dirty="0"/>
              <a:t>into SQL 2008 R2. http://bit.ly/cGiatM </a:t>
            </a:r>
            <a:endParaRPr lang="en-US" dirty="0" smtClean="0"/>
          </a:p>
          <a:p>
            <a:r>
              <a:rPr lang="en-US" dirty="0" smtClean="0"/>
              <a:t>Each guest needs a Windows license</a:t>
            </a:r>
            <a:endParaRPr lang="en-US" dirty="0"/>
          </a:p>
        </p:txBody>
      </p:sp>
    </p:spTree>
    <p:extLst>
      <p:ext uri="{BB962C8B-B14F-4D97-AF65-F5344CB8AC3E}">
        <p14:creationId xmlns:p14="http://schemas.microsoft.com/office/powerpoint/2010/main" val="393905716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r>
              <a:rPr lang="en-US" dirty="0" smtClean="0"/>
              <a:t>Monitor at all levels</a:t>
            </a:r>
          </a:p>
          <a:p>
            <a:pPr lvl="1"/>
            <a:r>
              <a:rPr lang="en-US" dirty="0" smtClean="0"/>
              <a:t>Guests</a:t>
            </a:r>
          </a:p>
          <a:p>
            <a:pPr lvl="1"/>
            <a:r>
              <a:rPr lang="en-US" dirty="0" smtClean="0"/>
              <a:t>Hosts</a:t>
            </a:r>
          </a:p>
          <a:p>
            <a:pPr lvl="1"/>
            <a:r>
              <a:rPr lang="en-US" dirty="0" smtClean="0"/>
              <a:t>Storage</a:t>
            </a:r>
          </a:p>
          <a:p>
            <a:r>
              <a:rPr lang="en-US" dirty="0" smtClean="0"/>
              <a:t>Correlate the numbers together</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111</a:t>
            </a:fld>
            <a:endParaRPr lang="en-US"/>
          </a:p>
        </p:txBody>
      </p:sp>
    </p:spTree>
    <p:extLst>
      <p:ext uri="{BB962C8B-B14F-4D97-AF65-F5344CB8AC3E}">
        <p14:creationId xmlns:p14="http://schemas.microsoft.com/office/powerpoint/2010/main" val="23818262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Hosts</a:t>
            </a: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570254"/>
            <a:ext cx="811530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24796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Hosts</a:t>
            </a:r>
            <a:endParaRPr lang="en-US"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450" y="1959436"/>
            <a:ext cx="8966172" cy="411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818678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the Guest</a:t>
            </a:r>
            <a:endParaRPr lang="en-US" dirty="0"/>
          </a:p>
        </p:txBody>
      </p:sp>
      <p:sp>
        <p:nvSpPr>
          <p:cNvPr id="3" name="Content Placeholder 2"/>
          <p:cNvSpPr>
            <a:spLocks noGrp="1"/>
          </p:cNvSpPr>
          <p:nvPr>
            <p:ph idx="1"/>
          </p:nvPr>
        </p:nvSpPr>
        <p:spPr/>
        <p:txBody>
          <a:bodyPr/>
          <a:lstStyle/>
          <a:p>
            <a:r>
              <a:rPr lang="en-US" dirty="0" smtClean="0"/>
              <a:t>Guest CPU Load requires double checking against the host</a:t>
            </a:r>
          </a:p>
          <a:p>
            <a:r>
              <a:rPr lang="en-US" dirty="0" smtClean="0"/>
              <a:t>Disk IO rates are accurate</a:t>
            </a:r>
          </a:p>
          <a:p>
            <a:r>
              <a:rPr lang="en-US" dirty="0" smtClean="0"/>
              <a:t>Disk IO throughput should be confirmed with the host</a:t>
            </a:r>
          </a:p>
          <a:p>
            <a:r>
              <a:rPr lang="en-US" dirty="0" smtClean="0"/>
              <a:t>Disk Latency should be confirmed with the host</a:t>
            </a:r>
            <a:endParaRPr lang="en-US" dirty="0"/>
          </a:p>
        </p:txBody>
      </p:sp>
    </p:spTree>
    <p:extLst>
      <p:ext uri="{BB962C8B-B14F-4D97-AF65-F5344CB8AC3E}">
        <p14:creationId xmlns:p14="http://schemas.microsoft.com/office/powerpoint/2010/main" val="397473822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Beware the </a:t>
            </a:r>
            <a:r>
              <a:rPr lang="en-US" dirty="0" err="1" smtClean="0"/>
              <a:t>ParaVirtual</a:t>
            </a:r>
            <a:r>
              <a:rPr lang="en-US" dirty="0" smtClean="0"/>
              <a:t> </a:t>
            </a:r>
            <a:r>
              <a:rPr lang="en-US" dirty="0" err="1" smtClean="0"/>
              <a:t>Vmware</a:t>
            </a:r>
            <a:r>
              <a:rPr lang="en-US" dirty="0" smtClean="0"/>
              <a:t> Driver</a:t>
            </a:r>
            <a:endParaRPr lang="en-US" dirty="0"/>
          </a:p>
        </p:txBody>
      </p:sp>
      <p:sp>
        <p:nvSpPr>
          <p:cNvPr id="3" name="Content Placeholder 2"/>
          <p:cNvSpPr>
            <a:spLocks noGrp="1"/>
          </p:cNvSpPr>
          <p:nvPr>
            <p:ph idx="1"/>
          </p:nvPr>
        </p:nvSpPr>
        <p:spPr/>
        <p:txBody>
          <a:bodyPr/>
          <a:lstStyle/>
          <a:p>
            <a:r>
              <a:rPr lang="en-US" dirty="0" smtClean="0"/>
              <a:t>This storage driver improves performance</a:t>
            </a:r>
          </a:p>
          <a:p>
            <a:r>
              <a:rPr lang="en-US" dirty="0" err="1" smtClean="0"/>
              <a:t>Perfmon</a:t>
            </a:r>
            <a:r>
              <a:rPr lang="en-US" dirty="0" smtClean="0"/>
              <a:t> IO counters will be wrong for writes</a:t>
            </a:r>
          </a:p>
          <a:p>
            <a:pPr lvl="1"/>
            <a:r>
              <a:rPr lang="en-US" dirty="0" smtClean="0"/>
              <a:t>Driver bundles up many writes and sends one large OP</a:t>
            </a:r>
          </a:p>
          <a:p>
            <a:r>
              <a:rPr lang="en-US" dirty="0" smtClean="0"/>
              <a:t>Use the VMware Disk </a:t>
            </a:r>
            <a:r>
              <a:rPr lang="en-US" dirty="0" err="1" smtClean="0"/>
              <a:t>Perfmon</a:t>
            </a:r>
            <a:r>
              <a:rPr lang="en-US" dirty="0" smtClean="0"/>
              <a:t> Counters</a:t>
            </a:r>
          </a:p>
          <a:p>
            <a:endParaRPr lang="en-US" dirty="0"/>
          </a:p>
        </p:txBody>
      </p:sp>
    </p:spTree>
    <p:extLst>
      <p:ext uri="{BB962C8B-B14F-4D97-AF65-F5344CB8AC3E}">
        <p14:creationId xmlns:p14="http://schemas.microsoft.com/office/powerpoint/2010/main" val="318092456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the Guest - CPU</a:t>
            </a:r>
            <a:endParaRPr lang="en-US"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089" y="1931812"/>
            <a:ext cx="8469325" cy="3933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612981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the Guest - Storage</a:t>
            </a: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1" y="1925902"/>
            <a:ext cx="8660674" cy="4056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603842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Always Test Host Upgrades</a:t>
            </a:r>
            <a:endParaRPr lang="en-US" dirty="0"/>
          </a:p>
        </p:txBody>
      </p:sp>
      <p:sp>
        <p:nvSpPr>
          <p:cNvPr id="3" name="Content Placeholder 2"/>
          <p:cNvSpPr>
            <a:spLocks noGrp="1"/>
          </p:cNvSpPr>
          <p:nvPr>
            <p:ph idx="1"/>
          </p:nvPr>
        </p:nvSpPr>
        <p:spPr/>
        <p:txBody>
          <a:bodyPr/>
          <a:lstStyle/>
          <a:p>
            <a:r>
              <a:rPr lang="en-US" dirty="0" smtClean="0"/>
              <a:t>A bad host upgrade could crash multiple guests</a:t>
            </a:r>
          </a:p>
          <a:p>
            <a:r>
              <a:rPr lang="en-US" dirty="0" smtClean="0"/>
              <a:t>Don’t be like VMware 4.1 with 10 Gig Intel </a:t>
            </a:r>
            <a:r>
              <a:rPr lang="en-US" dirty="0" err="1" smtClean="0"/>
              <a:t>Nics</a:t>
            </a:r>
            <a:endParaRPr lang="en-US" dirty="0" smtClean="0"/>
          </a:p>
          <a:p>
            <a:pPr lvl="1"/>
            <a:r>
              <a:rPr lang="en-US" dirty="0" smtClean="0"/>
              <a:t>Can cause Purple Screen of Death</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118</a:t>
            </a:fld>
            <a:endParaRPr lang="en-US"/>
          </a:p>
        </p:txBody>
      </p:sp>
    </p:spTree>
    <p:extLst>
      <p:ext uri="{BB962C8B-B14F-4D97-AF65-F5344CB8AC3E}">
        <p14:creationId xmlns:p14="http://schemas.microsoft.com/office/powerpoint/2010/main" val="40412714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as thin a guest as possible</a:t>
            </a:r>
            <a:endParaRPr lang="en-US" dirty="0"/>
          </a:p>
        </p:txBody>
      </p:sp>
      <p:sp>
        <p:nvSpPr>
          <p:cNvPr id="3" name="Content Placeholder 2"/>
          <p:cNvSpPr>
            <a:spLocks noGrp="1"/>
          </p:cNvSpPr>
          <p:nvPr>
            <p:ph idx="1"/>
          </p:nvPr>
        </p:nvSpPr>
        <p:spPr/>
        <p:txBody>
          <a:bodyPr/>
          <a:lstStyle/>
          <a:p>
            <a:r>
              <a:rPr lang="en-US" dirty="0" smtClean="0"/>
              <a:t>Remove Screensavers</a:t>
            </a:r>
          </a:p>
          <a:p>
            <a:r>
              <a:rPr lang="en-US" dirty="0" smtClean="0"/>
              <a:t>Remove un-used services</a:t>
            </a:r>
          </a:p>
          <a:p>
            <a:r>
              <a:rPr lang="en-US" dirty="0" smtClean="0"/>
              <a:t>Removed un-needed virtual hardware</a:t>
            </a:r>
          </a:p>
          <a:p>
            <a:pPr lvl="1"/>
            <a:r>
              <a:rPr lang="en-US" dirty="0" smtClean="0"/>
              <a:t>CD Rom, Floppy, USB, </a:t>
            </a:r>
            <a:r>
              <a:rPr lang="en-US" dirty="0" err="1" smtClean="0"/>
              <a:t>etc</a:t>
            </a:r>
            <a:endParaRPr lang="en-US" dirty="0" smtClean="0"/>
          </a:p>
          <a:p>
            <a:pPr lvl="2"/>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119</a:t>
            </a:fld>
            <a:endParaRPr lang="en-US"/>
          </a:p>
        </p:txBody>
      </p:sp>
    </p:spTree>
    <p:extLst>
      <p:ext uri="{BB962C8B-B14F-4D97-AF65-F5344CB8AC3E}">
        <p14:creationId xmlns:p14="http://schemas.microsoft.com/office/powerpoint/2010/main" val="3693733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Oh crap the power went out!</a:t>
            </a:r>
            <a:endParaRPr lang="en-US" dirty="0"/>
          </a:p>
        </p:txBody>
      </p:sp>
      <p:sp>
        <p:nvSpPr>
          <p:cNvPr id="3" name="Content Placeholder 2"/>
          <p:cNvSpPr>
            <a:spLocks noGrp="1"/>
          </p:cNvSpPr>
          <p:nvPr>
            <p:ph idx="1"/>
          </p:nvPr>
        </p:nvSpPr>
        <p:spPr/>
        <p:txBody>
          <a:bodyPr/>
          <a:lstStyle/>
          <a:p>
            <a:r>
              <a:rPr lang="en-US" dirty="0" smtClean="0"/>
              <a:t>Most arrays have internal batteries</a:t>
            </a:r>
          </a:p>
          <a:p>
            <a:r>
              <a:rPr lang="en-US" dirty="0" smtClean="0"/>
              <a:t>Write cache is flushed to disk</a:t>
            </a:r>
          </a:p>
          <a:p>
            <a:r>
              <a:rPr lang="en-US" dirty="0" smtClean="0"/>
              <a:t>After flush array powers down</a:t>
            </a:r>
          </a:p>
          <a:p>
            <a:r>
              <a:rPr lang="en-US" dirty="0" smtClean="0"/>
              <a:t>On power-up flushed cached is read and committed to LUNs before LUN is made available</a:t>
            </a:r>
          </a:p>
          <a:p>
            <a:r>
              <a:rPr lang="en-US" dirty="0" smtClean="0"/>
              <a:t>Make sure SQL is down before the array flushes</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646" y="1838167"/>
            <a:ext cx="2729398" cy="142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6087292"/>
            <a:ext cx="9144000" cy="261610"/>
          </a:xfrm>
          <a:prstGeom prst="rect">
            <a:avLst/>
          </a:prstGeom>
          <a:noFill/>
        </p:spPr>
        <p:txBody>
          <a:bodyPr wrap="square" rtlCol="0">
            <a:spAutoFit/>
          </a:bodyPr>
          <a:lstStyle/>
          <a:p>
            <a:pPr algn="ctr"/>
            <a:r>
              <a:rPr lang="en-US" sz="1100" dirty="0"/>
              <a:t>http://www.flickr.com/photos/robertfrancis/352039299/</a:t>
            </a:r>
          </a:p>
        </p:txBody>
      </p:sp>
    </p:spTree>
    <p:extLst>
      <p:ext uri="{BB962C8B-B14F-4D97-AF65-F5344CB8AC3E}">
        <p14:creationId xmlns:p14="http://schemas.microsoft.com/office/powerpoint/2010/main" val="18433616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spTree>
    <p:extLst>
      <p:ext uri="{BB962C8B-B14F-4D97-AF65-F5344CB8AC3E}">
        <p14:creationId xmlns:p14="http://schemas.microsoft.com/office/powerpoint/2010/main" val="26357752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wants some free stuff?</a:t>
            </a:r>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121</a:t>
            </a:fld>
            <a:endParaRPr lang="en-US"/>
          </a:p>
        </p:txBody>
      </p:sp>
      <p:pic>
        <p:nvPicPr>
          <p:cNvPr id="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778" y="2083526"/>
            <a:ext cx="2957365" cy="365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93842" y="5943600"/>
            <a:ext cx="2944302" cy="369332"/>
          </a:xfrm>
          <a:prstGeom prst="rect">
            <a:avLst/>
          </a:prstGeom>
          <a:noFill/>
        </p:spPr>
        <p:txBody>
          <a:bodyPr wrap="square" rtlCol="0">
            <a:spAutoFit/>
          </a:bodyPr>
          <a:lstStyle/>
          <a:p>
            <a:pPr algn="ctr"/>
            <a:r>
              <a:rPr lang="en-US" dirty="0" smtClean="0"/>
              <a:t>This I’ll have to mail to you.</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2805" y="2104912"/>
            <a:ext cx="3780919" cy="3629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532805" y="5943600"/>
            <a:ext cx="3670669" cy="369332"/>
          </a:xfrm>
          <a:prstGeom prst="rect">
            <a:avLst/>
          </a:prstGeom>
          <a:noFill/>
        </p:spPr>
        <p:txBody>
          <a:bodyPr wrap="square" rtlCol="0">
            <a:spAutoFit/>
          </a:bodyPr>
          <a:lstStyle/>
          <a:p>
            <a:pPr algn="ctr"/>
            <a:r>
              <a:rPr lang="en-US" dirty="0" smtClean="0"/>
              <a:t>This I have with me.</a:t>
            </a:r>
            <a:endParaRPr lang="en-US" dirty="0"/>
          </a:p>
        </p:txBody>
      </p:sp>
    </p:spTree>
    <p:extLst>
      <p:ext uri="{BB962C8B-B14F-4D97-AF65-F5344CB8AC3E}">
        <p14:creationId xmlns:p14="http://schemas.microsoft.com/office/powerpoint/2010/main" val="12630451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 for coming</a:t>
            </a:r>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122</a:t>
            </a:fld>
            <a:endParaRPr lang="en-US"/>
          </a:p>
        </p:txBody>
      </p:sp>
      <p:sp>
        <p:nvSpPr>
          <p:cNvPr id="5" name="TextBox 4"/>
          <p:cNvSpPr txBox="1"/>
          <p:nvPr/>
        </p:nvSpPr>
        <p:spPr>
          <a:xfrm>
            <a:off x="927463" y="2403566"/>
            <a:ext cx="7276011" cy="1754326"/>
          </a:xfrm>
          <a:prstGeom prst="rect">
            <a:avLst/>
          </a:prstGeom>
          <a:noFill/>
        </p:spPr>
        <p:txBody>
          <a:bodyPr wrap="square" rtlCol="0">
            <a:spAutoFit/>
          </a:bodyPr>
          <a:lstStyle/>
          <a:p>
            <a:r>
              <a:rPr lang="en-US" sz="5400" dirty="0" smtClean="0"/>
              <a:t>See you tomorrow at SQL Saturday.</a:t>
            </a:r>
            <a:endParaRPr lang="en-US" sz="5400" dirty="0"/>
          </a:p>
        </p:txBody>
      </p:sp>
    </p:spTree>
    <p:extLst>
      <p:ext uri="{BB962C8B-B14F-4D97-AF65-F5344CB8AC3E}">
        <p14:creationId xmlns:p14="http://schemas.microsoft.com/office/powerpoint/2010/main" val="149240356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8076" y="1356369"/>
            <a:ext cx="7851648" cy="990600"/>
          </a:xfrm>
        </p:spPr>
        <p:txBody>
          <a:bodyPr/>
          <a:lstStyle/>
          <a:p>
            <a:r>
              <a:rPr lang="en-US" dirty="0" smtClean="0"/>
              <a:t>Denny Cherry</a:t>
            </a:r>
            <a:endParaRPr lang="en-US" dirty="0"/>
          </a:p>
        </p:txBody>
      </p:sp>
      <p:sp>
        <p:nvSpPr>
          <p:cNvPr id="3" name="Subtitle 2"/>
          <p:cNvSpPr>
            <a:spLocks noGrp="1"/>
          </p:cNvSpPr>
          <p:nvPr>
            <p:ph type="subTitle" idx="1"/>
          </p:nvPr>
        </p:nvSpPr>
        <p:spPr>
          <a:xfrm>
            <a:off x="563599" y="2423168"/>
            <a:ext cx="7854696" cy="1887583"/>
          </a:xfrm>
        </p:spPr>
        <p:txBody>
          <a:bodyPr>
            <a:normAutofit/>
          </a:bodyPr>
          <a:lstStyle/>
          <a:p>
            <a:r>
              <a:rPr lang="en-US" dirty="0" smtClean="0"/>
              <a:t>mrdenny@mrdenny.com</a:t>
            </a:r>
          </a:p>
          <a:p>
            <a:r>
              <a:rPr lang="en-US" dirty="0" smtClean="0"/>
              <a:t>http://itke.techtarget.com/sql-server</a:t>
            </a:r>
          </a:p>
          <a:p>
            <a:r>
              <a:rPr lang="en-US" dirty="0" smtClean="0"/>
              <a:t>http://twitter.com/mrdenny</a:t>
            </a:r>
            <a:endParaRPr lang="en-US" dirty="0"/>
          </a:p>
        </p:txBody>
      </p:sp>
      <p:sp>
        <p:nvSpPr>
          <p:cNvPr id="4" name="TextBox 3"/>
          <p:cNvSpPr txBox="1"/>
          <p:nvPr/>
        </p:nvSpPr>
        <p:spPr>
          <a:xfrm>
            <a:off x="0" y="5926520"/>
            <a:ext cx="9144000" cy="369332"/>
          </a:xfrm>
          <a:prstGeom prst="rect">
            <a:avLst/>
          </a:prstGeom>
          <a:noFill/>
        </p:spPr>
        <p:txBody>
          <a:bodyPr wrap="square" rtlCol="0">
            <a:spAutoFit/>
          </a:bodyPr>
          <a:lstStyle/>
          <a:p>
            <a:pPr algn="ctr"/>
            <a:r>
              <a:rPr lang="en-US" dirty="0" smtClean="0"/>
              <a:t>Please fill out the survey at http://speakerrate.com/mrdenny.</a:t>
            </a:r>
            <a:endParaRPr lang="en-US" dirty="0"/>
          </a:p>
        </p:txBody>
      </p:sp>
    </p:spTree>
    <p:extLst>
      <p:ext uri="{BB962C8B-B14F-4D97-AF65-F5344CB8AC3E}">
        <p14:creationId xmlns:p14="http://schemas.microsoft.com/office/powerpoint/2010/main" val="2601937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EMC Physical Diagram</a:t>
            </a:r>
            <a:endParaRPr lang="en-US"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575" y="1847099"/>
            <a:ext cx="7333026" cy="3003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7301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Flash Cache</a:t>
            </a:r>
            <a:endParaRPr lang="en-US" dirty="0"/>
          </a:p>
        </p:txBody>
      </p:sp>
      <p:sp>
        <p:nvSpPr>
          <p:cNvPr id="3" name="Content Placeholder 2"/>
          <p:cNvSpPr>
            <a:spLocks noGrp="1"/>
          </p:cNvSpPr>
          <p:nvPr>
            <p:ph idx="1"/>
          </p:nvPr>
        </p:nvSpPr>
        <p:spPr/>
        <p:txBody>
          <a:bodyPr/>
          <a:lstStyle/>
          <a:p>
            <a:r>
              <a:rPr lang="en-US" dirty="0" smtClean="0"/>
              <a:t>Being introduced by some vendors</a:t>
            </a:r>
          </a:p>
          <a:p>
            <a:r>
              <a:rPr lang="en-US" dirty="0" smtClean="0"/>
              <a:t>Either EFDs or flash card used as secondary cache</a:t>
            </a:r>
          </a:p>
          <a:p>
            <a:r>
              <a:rPr lang="en-US" dirty="0" smtClean="0"/>
              <a:t>High cost</a:t>
            </a:r>
          </a:p>
          <a:p>
            <a:r>
              <a:rPr lang="en-US" dirty="0" smtClean="0"/>
              <a:t>High performance</a:t>
            </a:r>
          </a:p>
          <a:p>
            <a:r>
              <a:rPr lang="en-US" dirty="0" smtClean="0"/>
              <a:t>Some vendors provide redundancy with cache, some don’t.</a:t>
            </a:r>
          </a:p>
          <a:p>
            <a:r>
              <a:rPr lang="en-US" dirty="0" smtClean="0"/>
              <a:t>Some vendors provide for read only, some read write</a:t>
            </a:r>
            <a:endParaRPr lang="en-US" dirty="0"/>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3150" y="5067292"/>
            <a:ext cx="1558834" cy="10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791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decel="100000" fill="hold" nodeType="withEffect">
                                  <p:stCondLst>
                                    <p:cond delay="0"/>
                                  </p:stCondLst>
                                  <p:childTnLst>
                                    <p:animMotion origin="layout" path="M 5.27778E-6 1.48148E-6 L 1.24723 0.00185 L 1.25713 -0.67431 L -0.04999 -0.0382 L -0.06145 -0.75047 L 0.36286 0.2743 L 1.16858 0.28958 L 1.2014 -0.22477 L -0.06145 -0.23426 L -0.0328 -0.76389 L 1.25435 -0.7676 L 1.2514 0.12176 L -0.06718 -0.27431 " pathEditMode="relative" ptsTypes="AAAAAAAAAAAAA">
                                      <p:cBhvr>
                                        <p:cTn id="6" dur="10000" fill="hold"/>
                                        <p:tgtEl>
                                          <p:spTgt spid="61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1</a:t>
            </a:r>
            <a:endParaRPr lang="en-US" dirty="0"/>
          </a:p>
        </p:txBody>
      </p:sp>
      <p:sp>
        <p:nvSpPr>
          <p:cNvPr id="3" name="Content Placeholder 2"/>
          <p:cNvSpPr>
            <a:spLocks noGrp="1"/>
          </p:cNvSpPr>
          <p:nvPr>
            <p:ph idx="1"/>
          </p:nvPr>
        </p:nvSpPr>
        <p:spPr/>
        <p:txBody>
          <a:bodyPr/>
          <a:lstStyle/>
          <a:p>
            <a:r>
              <a:rPr lang="en-US" dirty="0" smtClean="0"/>
              <a:t>Full </a:t>
            </a:r>
            <a:r>
              <a:rPr lang="en-US" dirty="0"/>
              <a:t>Mirror of data</a:t>
            </a:r>
          </a:p>
          <a:p>
            <a:r>
              <a:rPr lang="en-US" dirty="0"/>
              <a:t>No performance </a:t>
            </a:r>
            <a:r>
              <a:rPr lang="en-US" dirty="0" smtClean="0"/>
              <a:t>Benefit</a:t>
            </a:r>
          </a:p>
          <a:p>
            <a:r>
              <a:rPr lang="en-US" dirty="0" smtClean="0"/>
              <a:t>High Cost</a:t>
            </a:r>
          </a:p>
          <a:p>
            <a:r>
              <a:rPr lang="en-US" dirty="0" smtClean="0"/>
              <a:t>Requires 2 disks</a:t>
            </a:r>
          </a:p>
          <a:p>
            <a:r>
              <a:rPr lang="en-US" dirty="0" smtClean="0"/>
              <a:t>Can survive 1 disk failure</a:t>
            </a:r>
            <a:endParaRPr lang="en-US" dirty="0"/>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1514" y="4576488"/>
            <a:ext cx="24193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35864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0+1</a:t>
            </a:r>
            <a:endParaRPr lang="en-US" dirty="0"/>
          </a:p>
        </p:txBody>
      </p:sp>
      <p:sp>
        <p:nvSpPr>
          <p:cNvPr id="3" name="Content Placeholder 2"/>
          <p:cNvSpPr>
            <a:spLocks noGrp="1"/>
          </p:cNvSpPr>
          <p:nvPr>
            <p:ph idx="1"/>
          </p:nvPr>
        </p:nvSpPr>
        <p:spPr/>
        <p:txBody>
          <a:bodyPr/>
          <a:lstStyle/>
          <a:p>
            <a:r>
              <a:rPr lang="en-US" dirty="0" smtClean="0"/>
              <a:t>Drives Striped, then Stripes Mirrored</a:t>
            </a:r>
          </a:p>
          <a:p>
            <a:r>
              <a:rPr lang="en-US" dirty="0" smtClean="0"/>
              <a:t>High Cost</a:t>
            </a:r>
          </a:p>
          <a:p>
            <a:r>
              <a:rPr lang="en-US" dirty="0" smtClean="0"/>
              <a:t>High Performance</a:t>
            </a:r>
          </a:p>
          <a:p>
            <a:r>
              <a:rPr lang="en-US" dirty="0"/>
              <a:t>Requires 2 disks</a:t>
            </a:r>
          </a:p>
          <a:p>
            <a:r>
              <a:rPr lang="en-US" dirty="0"/>
              <a:t>Requires an even number of </a:t>
            </a:r>
            <a:r>
              <a:rPr lang="en-US" dirty="0" smtClean="0"/>
              <a:t>disks</a:t>
            </a:r>
          </a:p>
          <a:p>
            <a:r>
              <a:rPr lang="en-US" dirty="0" smtClean="0"/>
              <a:t>Can survive 1 spindle failure</a:t>
            </a:r>
          </a:p>
          <a:p>
            <a:r>
              <a:rPr lang="en-US" dirty="0" smtClean="0"/>
              <a:t>May survive multiple spindle failure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691" y="1611223"/>
            <a:ext cx="24384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9691" y="3429000"/>
            <a:ext cx="24384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10</a:t>
            </a:r>
            <a:endParaRPr lang="en-US" dirty="0"/>
          </a:p>
        </p:txBody>
      </p:sp>
      <p:sp>
        <p:nvSpPr>
          <p:cNvPr id="3" name="Content Placeholder 2"/>
          <p:cNvSpPr>
            <a:spLocks noGrp="1"/>
          </p:cNvSpPr>
          <p:nvPr>
            <p:ph idx="1"/>
          </p:nvPr>
        </p:nvSpPr>
        <p:spPr/>
        <p:txBody>
          <a:bodyPr/>
          <a:lstStyle/>
          <a:p>
            <a:r>
              <a:rPr lang="en-US" dirty="0" smtClean="0"/>
              <a:t>Also Known As 1+0</a:t>
            </a:r>
          </a:p>
          <a:p>
            <a:r>
              <a:rPr lang="en-US" dirty="0" smtClean="0"/>
              <a:t>Drives </a:t>
            </a:r>
            <a:r>
              <a:rPr lang="en-US" dirty="0"/>
              <a:t>Mirrored, then Mirrors Striped</a:t>
            </a:r>
          </a:p>
          <a:p>
            <a:r>
              <a:rPr lang="en-US" dirty="0"/>
              <a:t>High </a:t>
            </a:r>
            <a:r>
              <a:rPr lang="en-US" dirty="0" smtClean="0"/>
              <a:t>Cost</a:t>
            </a:r>
          </a:p>
          <a:p>
            <a:r>
              <a:rPr lang="en-US" dirty="0" smtClean="0"/>
              <a:t>High Performance</a:t>
            </a:r>
          </a:p>
          <a:p>
            <a:r>
              <a:rPr lang="en-US" dirty="0" smtClean="0"/>
              <a:t>Requires </a:t>
            </a:r>
            <a:r>
              <a:rPr lang="en-US" dirty="0"/>
              <a:t>2 disks</a:t>
            </a:r>
          </a:p>
          <a:p>
            <a:r>
              <a:rPr lang="en-US" dirty="0"/>
              <a:t>Requires an even number of </a:t>
            </a:r>
            <a:r>
              <a:rPr lang="en-US" dirty="0" smtClean="0"/>
              <a:t>disks</a:t>
            </a:r>
          </a:p>
          <a:p>
            <a:r>
              <a:rPr lang="en-US" dirty="0"/>
              <a:t>Can survive 1 spindle failure</a:t>
            </a:r>
          </a:p>
          <a:p>
            <a:r>
              <a:rPr lang="en-US" dirty="0"/>
              <a:t>May survive multiple spindle failure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9217" y="1611222"/>
            <a:ext cx="24193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9217" y="3429000"/>
            <a:ext cx="24193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3196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5</a:t>
            </a:r>
            <a:endParaRPr lang="en-US" dirty="0"/>
          </a:p>
        </p:txBody>
      </p:sp>
      <p:sp>
        <p:nvSpPr>
          <p:cNvPr id="3" name="Content Placeholder 2"/>
          <p:cNvSpPr>
            <a:spLocks noGrp="1"/>
          </p:cNvSpPr>
          <p:nvPr>
            <p:ph idx="1"/>
          </p:nvPr>
        </p:nvSpPr>
        <p:spPr/>
        <p:txBody>
          <a:bodyPr/>
          <a:lstStyle/>
          <a:p>
            <a:r>
              <a:rPr lang="en-US" dirty="0" smtClean="0"/>
              <a:t>Stripe with single </a:t>
            </a:r>
            <a:r>
              <a:rPr lang="en-US" dirty="0"/>
              <a:t>p</a:t>
            </a:r>
            <a:r>
              <a:rPr lang="en-US" dirty="0" smtClean="0"/>
              <a:t>arity drive</a:t>
            </a:r>
          </a:p>
          <a:p>
            <a:r>
              <a:rPr lang="en-US" dirty="0" smtClean="0"/>
              <a:t>Low cost</a:t>
            </a:r>
          </a:p>
          <a:p>
            <a:r>
              <a:rPr lang="en-US" dirty="0" smtClean="0"/>
              <a:t>Good performance</a:t>
            </a:r>
          </a:p>
          <a:p>
            <a:r>
              <a:rPr lang="en-US" dirty="0" smtClean="0"/>
              <a:t>Write penalty</a:t>
            </a:r>
          </a:p>
          <a:p>
            <a:r>
              <a:rPr lang="en-US" dirty="0" smtClean="0"/>
              <a:t>Can survive a single drive failure</a:t>
            </a:r>
          </a:p>
          <a:p>
            <a:r>
              <a:rPr lang="en-US" dirty="0" smtClean="0"/>
              <a:t>Requires at least 3 disks</a:t>
            </a:r>
          </a:p>
          <a:p>
            <a:pPr lvl="1"/>
            <a:endParaRPr lang="en-US" dirty="0" smtClean="0"/>
          </a:p>
        </p:txBody>
      </p:sp>
      <p:pic>
        <p:nvPicPr>
          <p:cNvPr id="5122" name="Picture 2" descr="C:\Users\dcherry\Desktop\5-glasses_1r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713" y="5246790"/>
            <a:ext cx="6124575" cy="1571625"/>
          </a:xfrm>
          <a:prstGeom prst="rect">
            <a:avLst/>
          </a:prstGeom>
          <a:noFill/>
          <a:extLst>
            <a:ext uri="{909E8E84-426E-40DD-AFC4-6F175D3DCCD1}">
              <a14:hiddenFill xmlns:a14="http://schemas.microsoft.com/office/drawing/2010/main">
                <a:solidFill>
                  <a:srgbClr val="FFFFFF"/>
                </a:solidFill>
              </a14:hiddenFill>
            </a:ext>
          </a:extLst>
        </p:spPr>
      </p:pic>
    </p:spTree>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 all RAID 5 is Created Equal</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1888" y="2493111"/>
            <a:ext cx="4038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2347" y="4616506"/>
            <a:ext cx="40767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62245" y="1866208"/>
            <a:ext cx="7798526" cy="461665"/>
          </a:xfrm>
          <a:prstGeom prst="rect">
            <a:avLst/>
          </a:prstGeom>
          <a:noFill/>
        </p:spPr>
        <p:txBody>
          <a:bodyPr wrap="square" rtlCol="0">
            <a:spAutoFit/>
          </a:bodyPr>
          <a:lstStyle/>
          <a:p>
            <a:r>
              <a:rPr lang="en-US" sz="2400" dirty="0" smtClean="0"/>
              <a:t>RAID 6 can be done this way as well.</a:t>
            </a:r>
            <a:endParaRPr lang="en-US" sz="2400" dirty="0"/>
          </a:p>
        </p:txBody>
      </p:sp>
    </p:spTree>
    <p:extLst>
      <p:ext uri="{BB962C8B-B14F-4D97-AF65-F5344CB8AC3E}">
        <p14:creationId xmlns:p14="http://schemas.microsoft.com/office/powerpoint/2010/main" val="4799299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3" name="Content Placeholder 2"/>
          <p:cNvSpPr>
            <a:spLocks noGrp="1"/>
          </p:cNvSpPr>
          <p:nvPr>
            <p:ph idx="1"/>
          </p:nvPr>
        </p:nvSpPr>
        <p:spPr/>
        <p:txBody>
          <a:bodyPr/>
          <a:lstStyle/>
          <a:p>
            <a:r>
              <a:rPr lang="en-US" dirty="0" smtClean="0"/>
              <a:t>Author or Coauthor of 4 books</a:t>
            </a:r>
          </a:p>
          <a:p>
            <a:r>
              <a:rPr lang="en-US" dirty="0" smtClean="0"/>
              <a:t>6+ SQL Mag articles</a:t>
            </a:r>
          </a:p>
          <a:p>
            <a:r>
              <a:rPr lang="en-US" dirty="0" smtClean="0"/>
              <a:t>Dozens of other articles</a:t>
            </a:r>
          </a:p>
          <a:p>
            <a:r>
              <a:rPr lang="en-US" dirty="0" smtClean="0"/>
              <a:t>Microsoft MVP since Oct 2008</a:t>
            </a:r>
          </a:p>
          <a:p>
            <a:r>
              <a:rPr lang="en-US" dirty="0" smtClean="0"/>
              <a:t>12 Microsoft SQL Certifications</a:t>
            </a:r>
          </a:p>
          <a:p>
            <a:pPr lvl="1"/>
            <a:r>
              <a:rPr lang="en-US" sz="2000" dirty="0" smtClean="0"/>
              <a:t>1 of 2 MCM Test Completed (go me)</a:t>
            </a:r>
          </a:p>
          <a:p>
            <a:r>
              <a:rPr lang="en-US" dirty="0" smtClean="0"/>
              <a:t>Sr. DBA for Phreesia</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2</a:t>
            </a:fld>
            <a:endParaRPr lang="en-US"/>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4147" y="2188033"/>
            <a:ext cx="230505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6291" y="3172646"/>
            <a:ext cx="23241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4742" y="1033603"/>
            <a:ext cx="23145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98157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6</a:t>
            </a:r>
            <a:endParaRPr lang="en-US" dirty="0"/>
          </a:p>
        </p:txBody>
      </p:sp>
      <p:sp>
        <p:nvSpPr>
          <p:cNvPr id="3" name="Content Placeholder 2"/>
          <p:cNvSpPr>
            <a:spLocks noGrp="1"/>
          </p:cNvSpPr>
          <p:nvPr>
            <p:ph idx="1"/>
          </p:nvPr>
        </p:nvSpPr>
        <p:spPr/>
        <p:txBody>
          <a:bodyPr/>
          <a:lstStyle/>
          <a:p>
            <a:r>
              <a:rPr lang="en-US" dirty="0" smtClean="0"/>
              <a:t>Stripe </a:t>
            </a:r>
            <a:r>
              <a:rPr lang="en-US" dirty="0"/>
              <a:t>with two parity drives</a:t>
            </a:r>
          </a:p>
          <a:p>
            <a:r>
              <a:rPr lang="en-US" dirty="0"/>
              <a:t>Slightly higher cost per gig than RAID 5, good performance</a:t>
            </a:r>
          </a:p>
          <a:p>
            <a:r>
              <a:rPr lang="en-US" dirty="0"/>
              <a:t>Same write penalty as RAID </a:t>
            </a:r>
            <a:r>
              <a:rPr lang="en-US" dirty="0" smtClean="0"/>
              <a:t>5</a:t>
            </a:r>
          </a:p>
          <a:p>
            <a:r>
              <a:rPr lang="en-US" dirty="0" smtClean="0"/>
              <a:t>Can survive 2 disk failures</a:t>
            </a:r>
          </a:p>
          <a:p>
            <a:r>
              <a:rPr lang="en-US" dirty="0" smtClean="0"/>
              <a:t>Requires at least 4 disks</a:t>
            </a:r>
            <a:endParaRPr lang="en-US" dirty="0"/>
          </a:p>
        </p:txBody>
      </p:sp>
      <p:pic>
        <p:nvPicPr>
          <p:cNvPr id="6146" name="Picture 2" descr="C:\Users\dcherry\Desktop\5-glasses_2r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12" y="5255770"/>
            <a:ext cx="6124575"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2388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Types – RAID 0</a:t>
            </a:r>
            <a:endParaRPr lang="en-US" dirty="0"/>
          </a:p>
        </p:txBody>
      </p:sp>
      <p:sp>
        <p:nvSpPr>
          <p:cNvPr id="3" name="Content Placeholder 2"/>
          <p:cNvSpPr>
            <a:spLocks noGrp="1"/>
          </p:cNvSpPr>
          <p:nvPr>
            <p:ph idx="1"/>
          </p:nvPr>
        </p:nvSpPr>
        <p:spPr/>
        <p:txBody>
          <a:bodyPr/>
          <a:lstStyle/>
          <a:p>
            <a:r>
              <a:rPr lang="en-US" dirty="0" smtClean="0"/>
              <a:t>Straight Stripe</a:t>
            </a:r>
          </a:p>
          <a:p>
            <a:r>
              <a:rPr lang="en-US" dirty="0" smtClean="0"/>
              <a:t>No redundancy</a:t>
            </a:r>
          </a:p>
          <a:p>
            <a:r>
              <a:rPr lang="en-US" dirty="0" smtClean="0"/>
              <a:t>Very fast</a:t>
            </a:r>
          </a:p>
          <a:p>
            <a:r>
              <a:rPr lang="en-US" dirty="0" smtClean="0"/>
              <a:t>Low cost</a:t>
            </a:r>
          </a:p>
          <a:p>
            <a:r>
              <a:rPr lang="en-US" dirty="0" smtClean="0"/>
              <a:t>Any disk failure looses data</a:t>
            </a:r>
          </a:p>
          <a:p>
            <a:r>
              <a:rPr lang="en-US" dirty="0" smtClean="0"/>
              <a:t>Can not survive any disks failures</a:t>
            </a:r>
          </a:p>
          <a:p>
            <a:r>
              <a:rPr lang="en-US" dirty="0" smtClean="0"/>
              <a:t>Requires 2 or more disks</a:t>
            </a:r>
            <a:endParaRPr lang="en-US" dirty="0"/>
          </a:p>
        </p:txBody>
      </p:sp>
      <p:pic>
        <p:nvPicPr>
          <p:cNvPr id="1026" name="Picture 2" descr="C:\Users\dcherry\Desktop\5-glass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712" y="5255759"/>
            <a:ext cx="6124575"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9870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correct choice?</a:t>
            </a:r>
            <a:endParaRPr lang="en-US" dirty="0"/>
          </a:p>
        </p:txBody>
      </p:sp>
      <p:sp>
        <p:nvSpPr>
          <p:cNvPr id="3" name="Content Placeholder 2"/>
          <p:cNvSpPr>
            <a:spLocks noGrp="1"/>
          </p:cNvSpPr>
          <p:nvPr>
            <p:ph idx="1"/>
          </p:nvPr>
        </p:nvSpPr>
        <p:spPr/>
        <p:txBody>
          <a:bodyPr/>
          <a:lstStyle/>
          <a:p>
            <a:r>
              <a:rPr lang="en-US" dirty="0" smtClean="0"/>
              <a:t>Logs, </a:t>
            </a:r>
            <a:r>
              <a:rPr lang="en-US" dirty="0" err="1" smtClean="0"/>
              <a:t>TempDB</a:t>
            </a:r>
            <a:r>
              <a:rPr lang="en-US" dirty="0" smtClean="0"/>
              <a:t> – RAID 1, 10, 0+1</a:t>
            </a:r>
          </a:p>
          <a:p>
            <a:r>
              <a:rPr lang="en-US" dirty="0" smtClean="0"/>
              <a:t>System Databases – RAID 5, 6</a:t>
            </a:r>
          </a:p>
          <a:p>
            <a:r>
              <a:rPr lang="en-US" dirty="0" smtClean="0"/>
              <a:t>Backups – RAID 5, 6</a:t>
            </a:r>
          </a:p>
          <a:p>
            <a:r>
              <a:rPr lang="en-US" dirty="0" smtClean="0"/>
              <a:t>User Data – RAID 5</a:t>
            </a:r>
          </a:p>
          <a:p>
            <a:r>
              <a:rPr lang="en-US" dirty="0" smtClean="0"/>
              <a:t>Indexes – RAID 5</a:t>
            </a:r>
          </a:p>
          <a:p>
            <a:endParaRPr lang="en-US" dirty="0"/>
          </a:p>
        </p:txBody>
      </p:sp>
    </p:spTree>
    <p:extLst>
      <p:ext uri="{BB962C8B-B14F-4D97-AF65-F5344CB8AC3E}">
        <p14:creationId xmlns:p14="http://schemas.microsoft.com/office/powerpoint/2010/main" val="6122954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switch RAID types</a:t>
            </a:r>
            <a:endParaRPr lang="en-US" dirty="0"/>
          </a:p>
        </p:txBody>
      </p:sp>
      <p:sp>
        <p:nvSpPr>
          <p:cNvPr id="3" name="Content Placeholder 2"/>
          <p:cNvSpPr>
            <a:spLocks noGrp="1"/>
          </p:cNvSpPr>
          <p:nvPr>
            <p:ph idx="1"/>
          </p:nvPr>
        </p:nvSpPr>
        <p:spPr/>
        <p:txBody>
          <a:bodyPr/>
          <a:lstStyle/>
          <a:p>
            <a:r>
              <a:rPr lang="en-US" dirty="0" smtClean="0"/>
              <a:t>From 5 to 10 (or 0+1)?</a:t>
            </a:r>
          </a:p>
          <a:p>
            <a:pPr lvl="1"/>
            <a:r>
              <a:rPr lang="en-US" dirty="0" smtClean="0"/>
              <a:t>Over 10% data change (30% on EMC storage)</a:t>
            </a:r>
          </a:p>
          <a:p>
            <a:pPr lvl="1"/>
            <a:r>
              <a:rPr lang="en-US" dirty="0" smtClean="0"/>
              <a:t>High writes</a:t>
            </a:r>
          </a:p>
          <a:p>
            <a:pPr lvl="1"/>
            <a:r>
              <a:rPr lang="en-US" dirty="0" smtClean="0"/>
              <a:t>Cache is force flushing</a:t>
            </a:r>
          </a:p>
          <a:p>
            <a:r>
              <a:rPr lang="en-US" dirty="0" smtClean="0"/>
              <a:t>From 5 to 6?</a:t>
            </a:r>
          </a:p>
          <a:p>
            <a:pPr lvl="1"/>
            <a:r>
              <a:rPr lang="en-US" dirty="0" smtClean="0"/>
              <a:t>Disks fail often</a:t>
            </a:r>
          </a:p>
        </p:txBody>
      </p:sp>
    </p:spTree>
    <p:extLst>
      <p:ext uri="{BB962C8B-B14F-4D97-AF65-F5344CB8AC3E}">
        <p14:creationId xmlns:p14="http://schemas.microsoft.com/office/powerpoint/2010/main" val="2246084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Beware The High Capacity Spindles</a:t>
            </a:r>
            <a:endParaRPr lang="en-US" dirty="0"/>
          </a:p>
        </p:txBody>
      </p:sp>
      <p:sp>
        <p:nvSpPr>
          <p:cNvPr id="3" name="Content Placeholder 2"/>
          <p:cNvSpPr>
            <a:spLocks noGrp="1"/>
          </p:cNvSpPr>
          <p:nvPr>
            <p:ph idx="1"/>
          </p:nvPr>
        </p:nvSpPr>
        <p:spPr/>
        <p:txBody>
          <a:bodyPr/>
          <a:lstStyle/>
          <a:p>
            <a:r>
              <a:rPr lang="en-US" dirty="0" smtClean="0"/>
              <a:t>High capacity spindles are awesome, until they fail</a:t>
            </a:r>
          </a:p>
          <a:p>
            <a:r>
              <a:rPr lang="en-US" dirty="0" smtClean="0"/>
              <a:t>Large spindles get filled and are busy</a:t>
            </a:r>
          </a:p>
          <a:p>
            <a:r>
              <a:rPr lang="en-US" dirty="0" smtClean="0"/>
              <a:t>Failed spindles take time to rebuild</a:t>
            </a:r>
          </a:p>
          <a:p>
            <a:r>
              <a:rPr lang="en-US" dirty="0" smtClean="0"/>
              <a:t>146 GB spindles in a 14 spindle RAID 5 can take ~12 hours</a:t>
            </a:r>
          </a:p>
          <a:p>
            <a:r>
              <a:rPr lang="en-US" dirty="0" smtClean="0"/>
              <a:t>1 TB spindles in a 14 spindle RAID 5 can take 1-2 days</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24</a:t>
            </a:fld>
            <a:endParaRPr lang="en-US"/>
          </a:p>
        </p:txBody>
      </p:sp>
    </p:spTree>
    <p:extLst>
      <p:ext uri="{BB962C8B-B14F-4D97-AF65-F5344CB8AC3E}">
        <p14:creationId xmlns:p14="http://schemas.microsoft.com/office/powerpoint/2010/main" val="710697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vs. Write Comparisons</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852" y="1881469"/>
            <a:ext cx="8448675"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8258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Spindle Types</a:t>
            </a:r>
            <a:endParaRPr lang="en-US" dirty="0"/>
          </a:p>
        </p:txBody>
      </p:sp>
      <p:sp>
        <p:nvSpPr>
          <p:cNvPr id="3" name="Content Placeholder 2"/>
          <p:cNvSpPr>
            <a:spLocks noGrp="1"/>
          </p:cNvSpPr>
          <p:nvPr>
            <p:ph idx="1"/>
          </p:nvPr>
        </p:nvSpPr>
        <p:spPr/>
        <p:txBody>
          <a:bodyPr>
            <a:normAutofit/>
          </a:bodyPr>
          <a:lstStyle/>
          <a:p>
            <a:r>
              <a:rPr lang="en-US" dirty="0"/>
              <a:t>Enterprise Flash Disks (EFDs)</a:t>
            </a:r>
          </a:p>
          <a:p>
            <a:pPr lvl="1"/>
            <a:r>
              <a:rPr lang="en-US" dirty="0"/>
              <a:t>Newest </a:t>
            </a:r>
            <a:r>
              <a:rPr lang="en-US" dirty="0" smtClean="0"/>
              <a:t>Technology</a:t>
            </a:r>
          </a:p>
          <a:p>
            <a:pPr lvl="1"/>
            <a:r>
              <a:rPr lang="en-US" dirty="0" smtClean="0"/>
              <a:t>4 Gig Buss Speed</a:t>
            </a:r>
          </a:p>
          <a:p>
            <a:pPr lvl="1"/>
            <a:r>
              <a:rPr lang="en-US" dirty="0" smtClean="0"/>
              <a:t>Up to 30k IO per spindle</a:t>
            </a:r>
          </a:p>
          <a:p>
            <a:r>
              <a:rPr lang="en-US" dirty="0" smtClean="0"/>
              <a:t>Fiber Channel (FC)</a:t>
            </a:r>
          </a:p>
          <a:p>
            <a:pPr lvl="1"/>
            <a:r>
              <a:rPr lang="en-US" dirty="0" smtClean="0"/>
              <a:t>2-4 Gig bus speeds</a:t>
            </a:r>
          </a:p>
          <a:p>
            <a:pPr lvl="1"/>
            <a:r>
              <a:rPr lang="en-US" dirty="0" smtClean="0"/>
              <a:t>10k-15k RPM</a:t>
            </a:r>
          </a:p>
          <a:p>
            <a:pPr lvl="1"/>
            <a:r>
              <a:rPr lang="en-US" dirty="0" smtClean="0"/>
              <a:t>Up to ~300 IO per spindle</a:t>
            </a:r>
          </a:p>
        </p:txBody>
      </p:sp>
    </p:spTree>
    <p:extLst>
      <p:ext uri="{BB962C8B-B14F-4D97-AF65-F5344CB8AC3E}">
        <p14:creationId xmlns:p14="http://schemas.microsoft.com/office/powerpoint/2010/main" val="5040126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Spindle Types</a:t>
            </a:r>
            <a:endParaRPr lang="en-US" dirty="0"/>
          </a:p>
        </p:txBody>
      </p:sp>
      <p:sp>
        <p:nvSpPr>
          <p:cNvPr id="3" name="Content Placeholder 2"/>
          <p:cNvSpPr>
            <a:spLocks noGrp="1"/>
          </p:cNvSpPr>
          <p:nvPr>
            <p:ph idx="1"/>
          </p:nvPr>
        </p:nvSpPr>
        <p:spPr/>
        <p:txBody>
          <a:bodyPr>
            <a:normAutofit lnSpcReduction="10000"/>
          </a:bodyPr>
          <a:lstStyle/>
          <a:p>
            <a:r>
              <a:rPr lang="en-US" dirty="0"/>
              <a:t>SCSI</a:t>
            </a:r>
          </a:p>
          <a:p>
            <a:pPr lvl="1"/>
            <a:r>
              <a:rPr lang="en-US" dirty="0"/>
              <a:t>Older </a:t>
            </a:r>
            <a:r>
              <a:rPr lang="en-US" dirty="0" smtClean="0"/>
              <a:t>Technology</a:t>
            </a:r>
            <a:endParaRPr lang="en-US" dirty="0"/>
          </a:p>
          <a:p>
            <a:pPr lvl="1"/>
            <a:r>
              <a:rPr lang="en-US" dirty="0" smtClean="0"/>
              <a:t>1-2 Gig Bus Speed</a:t>
            </a:r>
          </a:p>
          <a:p>
            <a:pPr lvl="1"/>
            <a:r>
              <a:rPr lang="en-US" dirty="0" smtClean="0"/>
              <a:t>Up to 200 IO per spindle</a:t>
            </a:r>
          </a:p>
          <a:p>
            <a:pPr lvl="1"/>
            <a:r>
              <a:rPr lang="en-US" dirty="0" smtClean="0"/>
              <a:t>Up to 10k RPM</a:t>
            </a:r>
            <a:endParaRPr lang="en-US" dirty="0"/>
          </a:p>
          <a:p>
            <a:r>
              <a:rPr lang="en-US" dirty="0"/>
              <a:t>SATA</a:t>
            </a:r>
          </a:p>
          <a:p>
            <a:pPr lvl="1"/>
            <a:r>
              <a:rPr lang="en-US" dirty="0"/>
              <a:t>Newer </a:t>
            </a:r>
            <a:r>
              <a:rPr lang="en-US" dirty="0" smtClean="0"/>
              <a:t>Technology</a:t>
            </a:r>
          </a:p>
          <a:p>
            <a:pPr lvl="1"/>
            <a:r>
              <a:rPr lang="en-US" dirty="0" smtClean="0"/>
              <a:t>1-4 Gig buss speed</a:t>
            </a:r>
          </a:p>
          <a:p>
            <a:pPr lvl="1"/>
            <a:r>
              <a:rPr lang="en-US" dirty="0" smtClean="0"/>
              <a:t>Up to 200 IO per spindle</a:t>
            </a:r>
          </a:p>
          <a:p>
            <a:pPr lvl="1"/>
            <a:r>
              <a:rPr lang="en-US" dirty="0" smtClean="0"/>
              <a:t>7200 RPM</a:t>
            </a:r>
            <a:endParaRPr lang="en-US" dirty="0"/>
          </a:p>
          <a:p>
            <a:endParaRPr lang="en-US" dirty="0"/>
          </a:p>
        </p:txBody>
      </p:sp>
    </p:spTree>
    <p:extLst>
      <p:ext uri="{BB962C8B-B14F-4D97-AF65-F5344CB8AC3E}">
        <p14:creationId xmlns:p14="http://schemas.microsoft.com/office/powerpoint/2010/main" val="14677233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Storage</a:t>
            </a:r>
            <a:endParaRPr lang="en-US" dirty="0"/>
          </a:p>
        </p:txBody>
      </p:sp>
      <p:sp>
        <p:nvSpPr>
          <p:cNvPr id="3" name="Content Placeholder 2"/>
          <p:cNvSpPr>
            <a:spLocks noGrp="1"/>
          </p:cNvSpPr>
          <p:nvPr>
            <p:ph idx="1"/>
          </p:nvPr>
        </p:nvSpPr>
        <p:spPr>
          <a:xfrm>
            <a:off x="0" y="1360708"/>
            <a:ext cx="9144000" cy="468086"/>
          </a:xfrm>
        </p:spPr>
        <p:txBody>
          <a:bodyPr>
            <a:normAutofit lnSpcReduction="10000"/>
          </a:bodyPr>
          <a:lstStyle/>
          <a:p>
            <a:pPr marL="0" indent="0" algn="ctr">
              <a:buNone/>
            </a:pPr>
            <a:r>
              <a:rPr lang="en-US" dirty="0" smtClean="0"/>
              <a:t>Time is Money</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638" y="1930985"/>
            <a:ext cx="5503817" cy="367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0" y="6178730"/>
            <a:ext cx="9144000" cy="261610"/>
          </a:xfrm>
          <a:prstGeom prst="rect">
            <a:avLst/>
          </a:prstGeom>
          <a:noFill/>
        </p:spPr>
        <p:txBody>
          <a:bodyPr wrap="square" rtlCol="0">
            <a:spAutoFit/>
          </a:bodyPr>
          <a:lstStyle/>
          <a:p>
            <a:pPr algn="ctr"/>
            <a:r>
              <a:rPr lang="en-US" sz="1100" dirty="0"/>
              <a:t>http://www.flickr.com/photos/21560098@N06/3832712784/</a:t>
            </a:r>
          </a:p>
        </p:txBody>
      </p:sp>
    </p:spTree>
    <p:extLst>
      <p:ext uri="{BB962C8B-B14F-4D97-AF65-F5344CB8AC3E}">
        <p14:creationId xmlns:p14="http://schemas.microsoft.com/office/powerpoint/2010/main" val="28112051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Storage – Tier 0</a:t>
            </a:r>
            <a:endParaRPr lang="en-US" dirty="0"/>
          </a:p>
        </p:txBody>
      </p:sp>
      <p:sp>
        <p:nvSpPr>
          <p:cNvPr id="3" name="Content Placeholder 2"/>
          <p:cNvSpPr>
            <a:spLocks noGrp="1"/>
          </p:cNvSpPr>
          <p:nvPr>
            <p:ph idx="1"/>
          </p:nvPr>
        </p:nvSpPr>
        <p:spPr/>
        <p:txBody>
          <a:bodyPr/>
          <a:lstStyle/>
          <a:p>
            <a:r>
              <a:rPr lang="en-US" dirty="0" smtClean="0"/>
              <a:t>Enterprise </a:t>
            </a:r>
            <a:r>
              <a:rPr lang="en-US" dirty="0"/>
              <a:t>Flash Disks low capacity drives</a:t>
            </a:r>
          </a:p>
          <a:p>
            <a:r>
              <a:rPr lang="en-US" dirty="0"/>
              <a:t>Very high </a:t>
            </a:r>
            <a:r>
              <a:rPr lang="en-US" dirty="0" smtClean="0"/>
              <a:t>cost</a:t>
            </a:r>
          </a:p>
          <a:p>
            <a:r>
              <a:rPr lang="en-US" dirty="0" smtClean="0"/>
              <a:t>Very </a:t>
            </a:r>
            <a:r>
              <a:rPr lang="en-US" dirty="0"/>
              <a:t>high speed storage</a:t>
            </a:r>
          </a:p>
          <a:p>
            <a:r>
              <a:rPr lang="en-US" dirty="0" smtClean="0"/>
              <a:t>Great for Databases</a:t>
            </a:r>
            <a:endParaRPr lang="en-US" dirty="0"/>
          </a:p>
          <a:p>
            <a:pPr marL="0" indent="0">
              <a:buNone/>
            </a:pPr>
            <a:endParaRPr lang="en-US" dirty="0"/>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112" y="3942129"/>
            <a:ext cx="577215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6609810"/>
            <a:ext cx="9144000" cy="261610"/>
          </a:xfrm>
          <a:prstGeom prst="rect">
            <a:avLst/>
          </a:prstGeom>
          <a:noFill/>
        </p:spPr>
        <p:txBody>
          <a:bodyPr wrap="square" rtlCol="0">
            <a:spAutoFit/>
          </a:bodyPr>
          <a:lstStyle/>
          <a:p>
            <a:pPr algn="ctr"/>
            <a:r>
              <a:rPr lang="en-US" sz="1100" dirty="0"/>
              <a:t>http://commons.wikimedia.org/wiki/File:Speedometer_Odometer.jpg</a:t>
            </a:r>
          </a:p>
        </p:txBody>
      </p:sp>
    </p:spTree>
    <p:extLst>
      <p:ext uri="{BB962C8B-B14F-4D97-AF65-F5344CB8AC3E}">
        <p14:creationId xmlns:p14="http://schemas.microsoft.com/office/powerpoint/2010/main" val="2497176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love questions</a:t>
            </a:r>
            <a:endParaRPr lang="en-US" dirty="0"/>
          </a:p>
        </p:txBody>
      </p:sp>
      <p:sp>
        <p:nvSpPr>
          <p:cNvPr id="3" name="Content Placeholder 2"/>
          <p:cNvSpPr>
            <a:spLocks noGrp="1"/>
          </p:cNvSpPr>
          <p:nvPr>
            <p:ph idx="1"/>
          </p:nvPr>
        </p:nvSpPr>
        <p:spPr/>
        <p:txBody>
          <a:bodyPr/>
          <a:lstStyle/>
          <a:p>
            <a:r>
              <a:rPr lang="en-US" dirty="0" smtClean="0"/>
              <a:t>Try and keep them on point…</a:t>
            </a:r>
          </a:p>
          <a:p>
            <a:r>
              <a:rPr lang="en-US" dirty="0" smtClean="0"/>
              <a:t>We can always chat during lunch or after the session…</a:t>
            </a:r>
          </a:p>
          <a:p>
            <a:r>
              <a:rPr lang="en-US" dirty="0" smtClean="0"/>
              <a:t>Remember…</a:t>
            </a:r>
          </a:p>
          <a:p>
            <a:pPr lvl="1"/>
            <a:r>
              <a:rPr lang="en-US" dirty="0" smtClean="0"/>
              <a:t>There’s no such thing as a dumb question…</a:t>
            </a:r>
          </a:p>
          <a:p>
            <a:pPr lvl="1"/>
            <a:r>
              <a:rPr lang="en-US" dirty="0" smtClean="0"/>
              <a:t>But don’t take it personally if we all laugh anyway.</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3</a:t>
            </a:fld>
            <a:endParaRPr lang="en-US"/>
          </a:p>
        </p:txBody>
      </p:sp>
    </p:spTree>
    <p:extLst>
      <p:ext uri="{BB962C8B-B14F-4D97-AF65-F5344CB8AC3E}">
        <p14:creationId xmlns:p14="http://schemas.microsoft.com/office/powerpoint/2010/main" val="4079063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Storage – Tier 1</a:t>
            </a:r>
            <a:endParaRPr lang="en-US" dirty="0"/>
          </a:p>
        </p:txBody>
      </p:sp>
      <p:sp>
        <p:nvSpPr>
          <p:cNvPr id="3" name="Content Placeholder 2"/>
          <p:cNvSpPr>
            <a:spLocks noGrp="1"/>
          </p:cNvSpPr>
          <p:nvPr>
            <p:ph idx="1"/>
          </p:nvPr>
        </p:nvSpPr>
        <p:spPr/>
        <p:txBody>
          <a:bodyPr/>
          <a:lstStyle/>
          <a:p>
            <a:r>
              <a:rPr lang="en-US" dirty="0" smtClean="0"/>
              <a:t>15k RPM </a:t>
            </a:r>
            <a:r>
              <a:rPr lang="en-US" dirty="0" err="1" smtClean="0"/>
              <a:t>Fibre</a:t>
            </a:r>
            <a:r>
              <a:rPr lang="en-US" dirty="0" smtClean="0"/>
              <a:t> Channel low </a:t>
            </a:r>
            <a:r>
              <a:rPr lang="en-US" dirty="0"/>
              <a:t>capacity </a:t>
            </a:r>
            <a:r>
              <a:rPr lang="en-US" dirty="0" smtClean="0"/>
              <a:t>drives</a:t>
            </a:r>
          </a:p>
          <a:p>
            <a:r>
              <a:rPr lang="en-US" dirty="0" smtClean="0"/>
              <a:t>High cost, high speed storage</a:t>
            </a:r>
          </a:p>
          <a:p>
            <a:r>
              <a:rPr lang="en-US" dirty="0" smtClean="0"/>
              <a:t>Great for Databases, Exchange, Virtual Machines</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114" y="3924304"/>
            <a:ext cx="577215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6596747"/>
            <a:ext cx="9144000" cy="261610"/>
          </a:xfrm>
          <a:prstGeom prst="rect">
            <a:avLst/>
          </a:prstGeom>
          <a:noFill/>
        </p:spPr>
        <p:txBody>
          <a:bodyPr wrap="square" rtlCol="0">
            <a:spAutoFit/>
          </a:bodyPr>
          <a:lstStyle/>
          <a:p>
            <a:pPr algn="ctr"/>
            <a:r>
              <a:rPr lang="en-US" sz="1100" dirty="0"/>
              <a:t>http://commons.wikimedia.org/wiki/File:Speedometer_Odometer.jpg</a:t>
            </a:r>
          </a:p>
        </p:txBody>
      </p:sp>
    </p:spTree>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Storage – Tier 2</a:t>
            </a:r>
            <a:endParaRPr lang="en-US" dirty="0"/>
          </a:p>
        </p:txBody>
      </p:sp>
      <p:sp>
        <p:nvSpPr>
          <p:cNvPr id="3" name="Content Placeholder 2"/>
          <p:cNvSpPr>
            <a:spLocks noGrp="1"/>
          </p:cNvSpPr>
          <p:nvPr>
            <p:ph idx="1"/>
          </p:nvPr>
        </p:nvSpPr>
        <p:spPr/>
        <p:txBody>
          <a:bodyPr/>
          <a:lstStyle/>
          <a:p>
            <a:r>
              <a:rPr lang="en-US" dirty="0" smtClean="0"/>
              <a:t>10k </a:t>
            </a:r>
            <a:r>
              <a:rPr lang="en-US" dirty="0"/>
              <a:t>RPM </a:t>
            </a:r>
            <a:r>
              <a:rPr lang="en-US" dirty="0" err="1"/>
              <a:t>Fibre</a:t>
            </a:r>
            <a:r>
              <a:rPr lang="en-US" dirty="0"/>
              <a:t> Channel medium capacity drives</a:t>
            </a:r>
          </a:p>
          <a:p>
            <a:r>
              <a:rPr lang="en-US" dirty="0"/>
              <a:t>Medium cost, medium speed storage</a:t>
            </a:r>
          </a:p>
          <a:p>
            <a:r>
              <a:rPr lang="en-US" dirty="0" smtClean="0"/>
              <a:t>Great for File </a:t>
            </a:r>
            <a:r>
              <a:rPr lang="en-US" dirty="0"/>
              <a:t>Servers, Database </a:t>
            </a:r>
            <a:r>
              <a:rPr lang="en-US" dirty="0" smtClean="0"/>
              <a:t>Archives, Exchange</a:t>
            </a:r>
            <a:endParaRPr lang="en-US" dirty="0"/>
          </a:p>
          <a:p>
            <a:endParaRPr lang="en-US"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0352" y="3442063"/>
            <a:ext cx="5781675"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6113416"/>
            <a:ext cx="9144000" cy="261610"/>
          </a:xfrm>
          <a:prstGeom prst="rect">
            <a:avLst/>
          </a:prstGeom>
          <a:noFill/>
        </p:spPr>
        <p:txBody>
          <a:bodyPr wrap="square" rtlCol="0">
            <a:spAutoFit/>
          </a:bodyPr>
          <a:lstStyle/>
          <a:p>
            <a:pPr algn="ctr"/>
            <a:r>
              <a:rPr lang="en-US" sz="1100" dirty="0"/>
              <a:t>http://commons.wikimedia.org/wiki/File:Speedometer_Odometer.jpg</a:t>
            </a:r>
          </a:p>
        </p:txBody>
      </p:sp>
    </p:spTree>
    <p:extLst>
      <p:ext uri="{BB962C8B-B14F-4D97-AF65-F5344CB8AC3E}">
        <p14:creationId xmlns:p14="http://schemas.microsoft.com/office/powerpoint/2010/main" val="23180945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Storage – Tier 3</a:t>
            </a:r>
            <a:endParaRPr lang="en-US" dirty="0"/>
          </a:p>
        </p:txBody>
      </p:sp>
      <p:sp>
        <p:nvSpPr>
          <p:cNvPr id="3" name="Content Placeholder 2"/>
          <p:cNvSpPr>
            <a:spLocks noGrp="1"/>
          </p:cNvSpPr>
          <p:nvPr>
            <p:ph idx="1"/>
          </p:nvPr>
        </p:nvSpPr>
        <p:spPr/>
        <p:txBody>
          <a:bodyPr/>
          <a:lstStyle/>
          <a:p>
            <a:r>
              <a:rPr lang="en-US" dirty="0" smtClean="0"/>
              <a:t>7.2/5.4k RPM SATA/SAS </a:t>
            </a:r>
            <a:r>
              <a:rPr lang="en-US" dirty="0"/>
              <a:t>high capacity </a:t>
            </a:r>
            <a:r>
              <a:rPr lang="en-US" dirty="0" smtClean="0"/>
              <a:t>drives</a:t>
            </a:r>
          </a:p>
          <a:p>
            <a:r>
              <a:rPr lang="en-US" dirty="0" smtClean="0"/>
              <a:t>Low cost</a:t>
            </a:r>
            <a:r>
              <a:rPr lang="en-US" dirty="0"/>
              <a:t>, </a:t>
            </a:r>
            <a:r>
              <a:rPr lang="en-US" dirty="0" smtClean="0"/>
              <a:t>low speed storage</a:t>
            </a:r>
          </a:p>
          <a:p>
            <a:r>
              <a:rPr lang="en-US" dirty="0" smtClean="0"/>
              <a:t>Great for Backups, Archives, Exchange</a:t>
            </a:r>
          </a:p>
          <a:p>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113" y="3929066"/>
            <a:ext cx="577215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6596747"/>
            <a:ext cx="9144000" cy="261610"/>
          </a:xfrm>
          <a:prstGeom prst="rect">
            <a:avLst/>
          </a:prstGeom>
          <a:noFill/>
        </p:spPr>
        <p:txBody>
          <a:bodyPr wrap="square" rtlCol="0">
            <a:spAutoFit/>
          </a:bodyPr>
          <a:lstStyle/>
          <a:p>
            <a:pPr algn="ctr"/>
            <a:r>
              <a:rPr lang="en-US" sz="1100" dirty="0"/>
              <a:t>http://commons.wikimedia.org/wiki/File:Speedometer_Odometer.jpg</a:t>
            </a:r>
          </a:p>
        </p:txBody>
      </p:sp>
    </p:spTree>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Alignment</a:t>
            </a:r>
            <a:endParaRPr lang="en-US" dirty="0"/>
          </a:p>
        </p:txBody>
      </p:sp>
      <p:pic>
        <p:nvPicPr>
          <p:cNvPr id="6" name="Picture 2"/>
          <p:cNvPicPr>
            <a:picLocks noGrp="1" noChangeAspect="1" noChangeArrowheads="1"/>
          </p:cNvPicPr>
          <p:nvPr>
            <p:ph sz="half" idx="1"/>
          </p:nvPr>
        </p:nvPicPr>
        <p:blipFill>
          <a:blip r:embed="rId3">
            <a:extLst/>
          </a:blip>
          <a:stretch>
            <a:fillRect/>
          </a:stretch>
        </p:blipFill>
        <p:spPr bwMode="auto">
          <a:xfrm>
            <a:off x="1828797" y="2092574"/>
            <a:ext cx="5486399" cy="3794557"/>
          </a:xfrm>
          <a:prstGeom prst="rect">
            <a:avLst/>
          </a:prstGeom>
          <a:extLst/>
        </p:spPr>
      </p:pic>
    </p:spTree>
    <p:extLst>
      <p:ext uri="{BB962C8B-B14F-4D97-AF65-F5344CB8AC3E}">
        <p14:creationId xmlns:p14="http://schemas.microsoft.com/office/powerpoint/2010/main" val="38821011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Alignment</a:t>
            </a:r>
            <a:endParaRPr lang="en-US" dirty="0"/>
          </a:p>
        </p:txBody>
      </p:sp>
      <p:sp>
        <p:nvSpPr>
          <p:cNvPr id="3" name="Content Placeholder 2"/>
          <p:cNvSpPr>
            <a:spLocks noGrp="1"/>
          </p:cNvSpPr>
          <p:nvPr>
            <p:ph sz="half" idx="1"/>
          </p:nvPr>
        </p:nvSpPr>
        <p:spPr>
          <a:xfrm>
            <a:off x="535577" y="1835334"/>
            <a:ext cx="8072847" cy="4525963"/>
          </a:xfrm>
        </p:spPr>
        <p:txBody>
          <a:bodyPr>
            <a:noAutofit/>
          </a:bodyPr>
          <a:lstStyle/>
          <a:p>
            <a:pPr>
              <a:buFont typeface="Arial" pitchFamily="34" charset="0"/>
              <a:buChar char="•"/>
            </a:pPr>
            <a:r>
              <a:rPr lang="en-US" sz="3000" dirty="0"/>
              <a:t>Can improve SQL disk performance up to 100%</a:t>
            </a:r>
          </a:p>
          <a:p>
            <a:pPr lvl="1">
              <a:buFont typeface="Arial" pitchFamily="34" charset="0"/>
              <a:buChar char="•"/>
            </a:pPr>
            <a:r>
              <a:rPr lang="en-US" sz="2800" dirty="0"/>
              <a:t>(64 1k blocks/64k IO)=100% of IO is impacted</a:t>
            </a:r>
          </a:p>
          <a:p>
            <a:pPr>
              <a:buFont typeface="Arial" pitchFamily="34" charset="0"/>
              <a:buChar char="•"/>
            </a:pPr>
            <a:r>
              <a:rPr lang="en-US" sz="3000" dirty="0"/>
              <a:t>Must be done before data is put on the disk</a:t>
            </a:r>
          </a:p>
          <a:p>
            <a:pPr>
              <a:buFont typeface="Arial" pitchFamily="34" charset="0"/>
              <a:buChar char="•"/>
            </a:pPr>
            <a:r>
              <a:rPr lang="en-US" sz="3000" dirty="0" smtClean="0"/>
              <a:t>Windows </a:t>
            </a:r>
            <a:r>
              <a:rPr lang="en-US" sz="3000" dirty="0"/>
              <a:t>2000 </a:t>
            </a:r>
            <a:r>
              <a:rPr lang="en-US" sz="3000" dirty="0" smtClean="0"/>
              <a:t>- </a:t>
            </a:r>
            <a:r>
              <a:rPr lang="en-US" sz="3000" dirty="0" err="1"/>
              <a:t>Diskpar</a:t>
            </a:r>
            <a:endParaRPr lang="en-US" sz="3000" dirty="0"/>
          </a:p>
          <a:p>
            <a:pPr>
              <a:buFont typeface="Arial" pitchFamily="34" charset="0"/>
              <a:buChar char="•"/>
            </a:pPr>
            <a:r>
              <a:rPr lang="en-US" sz="3000" dirty="0"/>
              <a:t>Windows </a:t>
            </a:r>
            <a:r>
              <a:rPr lang="en-US" sz="3000" dirty="0" smtClean="0"/>
              <a:t>2003 - </a:t>
            </a:r>
            <a:r>
              <a:rPr lang="en-US" sz="3000" dirty="0" err="1" smtClean="0"/>
              <a:t>Diskpart</a:t>
            </a:r>
            <a:endParaRPr lang="en-US" sz="3000" dirty="0"/>
          </a:p>
          <a:p>
            <a:pPr>
              <a:buFont typeface="Arial" pitchFamily="34" charset="0"/>
              <a:buChar char="•"/>
            </a:pPr>
            <a:r>
              <a:rPr lang="en-US" sz="3000" dirty="0"/>
              <a:t>Windows 2008 - Automatic</a:t>
            </a:r>
          </a:p>
          <a:p>
            <a:endParaRPr lang="en-US" sz="3000" dirty="0"/>
          </a:p>
        </p:txBody>
      </p:sp>
    </p:spTree>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Buss Speeds</a:t>
            </a:r>
            <a:endParaRPr lang="en-US" dirty="0"/>
          </a:p>
        </p:txBody>
      </p:sp>
      <p:sp>
        <p:nvSpPr>
          <p:cNvPr id="3" name="Content Placeholder 2"/>
          <p:cNvSpPr>
            <a:spLocks noGrp="1"/>
          </p:cNvSpPr>
          <p:nvPr>
            <p:ph idx="1"/>
          </p:nvPr>
        </p:nvSpPr>
        <p:spPr/>
        <p:txBody>
          <a:bodyPr/>
          <a:lstStyle/>
          <a:p>
            <a:r>
              <a:rPr lang="en-US" dirty="0" smtClean="0"/>
              <a:t>Front end ports – 2-8 Gigs</a:t>
            </a:r>
          </a:p>
          <a:p>
            <a:pPr lvl="1"/>
            <a:r>
              <a:rPr lang="en-US" dirty="0" smtClean="0"/>
              <a:t>Ports the clients use to connect to the storage array</a:t>
            </a:r>
          </a:p>
          <a:p>
            <a:r>
              <a:rPr lang="en-US" dirty="0" smtClean="0"/>
              <a:t>Back end ports – 1-20 Gigs</a:t>
            </a:r>
          </a:p>
          <a:p>
            <a:pPr lvl="1"/>
            <a:r>
              <a:rPr lang="en-US" dirty="0" smtClean="0"/>
              <a:t>Ports the controller uses to talk to other components within the array</a:t>
            </a:r>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1392" y="4243801"/>
            <a:ext cx="3167742" cy="2375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6619607"/>
            <a:ext cx="9144000" cy="261610"/>
          </a:xfrm>
          <a:prstGeom prst="rect">
            <a:avLst/>
          </a:prstGeom>
          <a:noFill/>
        </p:spPr>
        <p:txBody>
          <a:bodyPr wrap="square" rtlCol="0">
            <a:spAutoFit/>
          </a:bodyPr>
          <a:lstStyle/>
          <a:p>
            <a:pPr algn="ctr"/>
            <a:r>
              <a:rPr lang="en-US" sz="1100" dirty="0"/>
              <a:t>http://www.flickr.com/photos/laffy4k/88841552/</a:t>
            </a:r>
          </a:p>
        </p:txBody>
      </p:sp>
    </p:spTree>
    <p:extLst>
      <p:ext uri="{BB962C8B-B14F-4D97-AF65-F5344CB8AC3E}">
        <p14:creationId xmlns:p14="http://schemas.microsoft.com/office/powerpoint/2010/main" val="34201913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374" y="1133281"/>
            <a:ext cx="8229600" cy="613363"/>
          </a:xfrm>
        </p:spPr>
        <p:txBody>
          <a:bodyPr>
            <a:normAutofit fontScale="90000"/>
          </a:bodyPr>
          <a:lstStyle/>
          <a:p>
            <a:r>
              <a:rPr lang="en-US" dirty="0" smtClean="0"/>
              <a:t>Array Diagram</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9410" y="1596717"/>
            <a:ext cx="4515528" cy="515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Different Storage Array Design </a:t>
            </a:r>
            <a:r>
              <a:rPr lang="en-US" sz="4000" dirty="0" smtClean="0"/>
              <a:t>Techniques</a:t>
            </a:r>
            <a:endParaRPr lang="en-US" sz="4000" dirty="0"/>
          </a:p>
        </p:txBody>
      </p:sp>
      <p:sp>
        <p:nvSpPr>
          <p:cNvPr id="3" name="Content Placeholder 2"/>
          <p:cNvSpPr>
            <a:spLocks noGrp="1"/>
          </p:cNvSpPr>
          <p:nvPr>
            <p:ph idx="1"/>
          </p:nvPr>
        </p:nvSpPr>
        <p:spPr/>
        <p:txBody>
          <a:bodyPr/>
          <a:lstStyle/>
          <a:p>
            <a:r>
              <a:rPr lang="en-US" dirty="0" smtClean="0"/>
              <a:t>Shared Everything (RAID 10)</a:t>
            </a:r>
          </a:p>
          <a:p>
            <a:r>
              <a:rPr lang="en-US" dirty="0" smtClean="0"/>
              <a:t>Shared Everything (RAID 6)</a:t>
            </a:r>
          </a:p>
          <a:p>
            <a:r>
              <a:rPr lang="en-US" dirty="0" smtClean="0"/>
              <a:t>Shared Some with Admin Control</a:t>
            </a:r>
          </a:p>
          <a:p>
            <a:r>
              <a:rPr lang="en-US" dirty="0" smtClean="0"/>
              <a:t>No RAID arrays</a:t>
            </a:r>
            <a:endParaRPr lang="en-US" dirty="0"/>
          </a:p>
        </p:txBody>
      </p:sp>
    </p:spTree>
    <p:extLst>
      <p:ext uri="{BB962C8B-B14F-4D97-AF65-F5344CB8AC3E}">
        <p14:creationId xmlns:p14="http://schemas.microsoft.com/office/powerpoint/2010/main" val="15449438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Shared Everything (RAID 10)</a:t>
            </a:r>
          </a:p>
        </p:txBody>
      </p:sp>
      <p:sp>
        <p:nvSpPr>
          <p:cNvPr id="3" name="Content Placeholder 2"/>
          <p:cNvSpPr>
            <a:spLocks noGrp="1"/>
          </p:cNvSpPr>
          <p:nvPr>
            <p:ph idx="1"/>
          </p:nvPr>
        </p:nvSpPr>
        <p:spPr/>
        <p:txBody>
          <a:bodyPr/>
          <a:lstStyle/>
          <a:p>
            <a:r>
              <a:rPr lang="en-US" dirty="0" smtClean="0"/>
              <a:t>3PAR</a:t>
            </a:r>
          </a:p>
          <a:p>
            <a:r>
              <a:rPr lang="en-US" dirty="0" smtClean="0"/>
              <a:t>Each pair of disks is a RAID 1 array</a:t>
            </a:r>
          </a:p>
          <a:p>
            <a:r>
              <a:rPr lang="en-US" dirty="0" smtClean="0"/>
              <a:t>Use Lots of Disks</a:t>
            </a:r>
          </a:p>
          <a:p>
            <a:r>
              <a:rPr lang="en-US" dirty="0" smtClean="0"/>
              <a:t>Data on Disks is a chunk</a:t>
            </a:r>
          </a:p>
          <a:p>
            <a:r>
              <a:rPr lang="en-US" dirty="0" smtClean="0"/>
              <a:t>Create LUNs as (disks*chunk size)</a:t>
            </a:r>
          </a:p>
          <a:p>
            <a:r>
              <a:rPr lang="en-US" dirty="0" smtClean="0"/>
              <a:t>One disk slows down, everything slows down</a:t>
            </a:r>
          </a:p>
          <a:p>
            <a:r>
              <a:rPr lang="en-US" dirty="0" smtClean="0"/>
              <a:t>No Parity Calculations</a:t>
            </a:r>
          </a:p>
        </p:txBody>
      </p:sp>
    </p:spTree>
    <p:extLst>
      <p:ext uri="{BB962C8B-B14F-4D97-AF65-F5344CB8AC3E}">
        <p14:creationId xmlns:p14="http://schemas.microsoft.com/office/powerpoint/2010/main" val="37691716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Shared Some with RAID 6</a:t>
            </a:r>
          </a:p>
        </p:txBody>
      </p:sp>
      <p:sp>
        <p:nvSpPr>
          <p:cNvPr id="3" name="Content Placeholder 2"/>
          <p:cNvSpPr>
            <a:spLocks noGrp="1"/>
          </p:cNvSpPr>
          <p:nvPr>
            <p:ph idx="1"/>
          </p:nvPr>
        </p:nvSpPr>
        <p:spPr/>
        <p:txBody>
          <a:bodyPr/>
          <a:lstStyle/>
          <a:p>
            <a:r>
              <a:rPr lang="en-US" dirty="0" err="1" smtClean="0"/>
              <a:t>NetApp</a:t>
            </a:r>
            <a:endParaRPr lang="en-US" dirty="0" smtClean="0"/>
          </a:p>
          <a:p>
            <a:r>
              <a:rPr lang="en-US" dirty="0" smtClean="0"/>
              <a:t>Each shelf is a RAID 6 Array</a:t>
            </a:r>
          </a:p>
          <a:p>
            <a:r>
              <a:rPr lang="en-US" dirty="0" smtClean="0"/>
              <a:t>Each write has two parity calculations</a:t>
            </a:r>
          </a:p>
          <a:p>
            <a:r>
              <a:rPr lang="en-US" dirty="0" smtClean="0"/>
              <a:t>One LUN slows down, everything on the shelf slows down.</a:t>
            </a:r>
          </a:p>
          <a:p>
            <a:r>
              <a:rPr lang="en-US" dirty="0" smtClean="0"/>
              <a:t>Easy to manage</a:t>
            </a:r>
          </a:p>
          <a:p>
            <a:endParaRPr lang="en-US" dirty="0" smtClean="0"/>
          </a:p>
        </p:txBody>
      </p:sp>
    </p:spTree>
    <p:extLst>
      <p:ext uri="{BB962C8B-B14F-4D97-AF65-F5344CB8AC3E}">
        <p14:creationId xmlns:p14="http://schemas.microsoft.com/office/powerpoint/2010/main" val="133705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Just to be clear …</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6730" y="1458314"/>
            <a:ext cx="5930540" cy="403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161206" y="5553685"/>
            <a:ext cx="5564777" cy="861774"/>
          </a:xfrm>
          <a:prstGeom prst="rect">
            <a:avLst/>
          </a:prstGeom>
          <a:noFill/>
        </p:spPr>
        <p:txBody>
          <a:bodyPr wrap="square" rtlCol="0">
            <a:spAutoFit/>
          </a:bodyPr>
          <a:lstStyle/>
          <a:p>
            <a:pPr algn="r"/>
            <a:r>
              <a:rPr lang="en-US" sz="5000" dirty="0">
                <a:solidFill>
                  <a:schemeClr val="tx2"/>
                </a:solidFill>
                <a:latin typeface="+mj-lt"/>
                <a:ea typeface="+mj-ea"/>
                <a:cs typeface="+mj-cs"/>
              </a:rPr>
              <a:t>Any Questions?</a:t>
            </a:r>
          </a:p>
        </p:txBody>
      </p:sp>
      <p:sp>
        <p:nvSpPr>
          <p:cNvPr id="3" name="TextBox 2"/>
          <p:cNvSpPr txBox="1"/>
          <p:nvPr/>
        </p:nvSpPr>
        <p:spPr>
          <a:xfrm>
            <a:off x="1750423" y="2351314"/>
            <a:ext cx="5643154" cy="2246769"/>
          </a:xfrm>
          <a:prstGeom prst="rect">
            <a:avLst/>
          </a:prstGeom>
          <a:noFill/>
        </p:spPr>
        <p:txBody>
          <a:bodyPr wrap="square" rtlCol="0">
            <a:spAutoFit/>
          </a:bodyPr>
          <a:lstStyle/>
          <a:p>
            <a:r>
              <a:rPr lang="en-US" sz="2800" dirty="0" smtClean="0"/>
              <a:t>I have, on occasion said a word or two that some might find offensive.  Those of a delicate nature, may wish to run screaming from the room at this time…</a:t>
            </a:r>
            <a:endParaRPr lang="en-US" sz="2800" dirty="0"/>
          </a:p>
        </p:txBody>
      </p:sp>
    </p:spTree>
    <p:extLst>
      <p:ext uri="{BB962C8B-B14F-4D97-AF65-F5344CB8AC3E}">
        <p14:creationId xmlns:p14="http://schemas.microsoft.com/office/powerpoint/2010/main" val="3154833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xit" presetSubtype="0" fill="hold" grpId="0" nodeType="withEffect">
                                  <p:stCondLst>
                                    <p:cond delay="600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Some Array</a:t>
            </a:r>
            <a:endParaRPr lang="en-US" dirty="0"/>
          </a:p>
        </p:txBody>
      </p:sp>
      <p:sp>
        <p:nvSpPr>
          <p:cNvPr id="3" name="Content Placeholder 2"/>
          <p:cNvSpPr>
            <a:spLocks noGrp="1"/>
          </p:cNvSpPr>
          <p:nvPr>
            <p:ph idx="1"/>
          </p:nvPr>
        </p:nvSpPr>
        <p:spPr/>
        <p:txBody>
          <a:bodyPr/>
          <a:lstStyle/>
          <a:p>
            <a:r>
              <a:rPr lang="en-US" dirty="0" smtClean="0"/>
              <a:t>EMC, Hitachi, Some IBM Units</a:t>
            </a:r>
          </a:p>
          <a:p>
            <a:r>
              <a:rPr lang="en-US" dirty="0" smtClean="0"/>
              <a:t>High Management Overhead</a:t>
            </a:r>
          </a:p>
          <a:p>
            <a:r>
              <a:rPr lang="en-US" dirty="0" smtClean="0"/>
              <a:t>Total Control of LUN placement</a:t>
            </a:r>
          </a:p>
          <a:p>
            <a:r>
              <a:rPr lang="en-US" dirty="0" smtClean="0"/>
              <a:t>LUN can span RAID groups</a:t>
            </a:r>
          </a:p>
          <a:p>
            <a:endParaRPr lang="en-US" dirty="0" smtClean="0"/>
          </a:p>
          <a:p>
            <a:endParaRPr lang="en-US" dirty="0"/>
          </a:p>
        </p:txBody>
      </p:sp>
    </p:spTree>
    <p:extLst>
      <p:ext uri="{BB962C8B-B14F-4D97-AF65-F5344CB8AC3E}">
        <p14:creationId xmlns:p14="http://schemas.microsoft.com/office/powerpoint/2010/main" val="751956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RAID Storage Arrays</a:t>
            </a:r>
            <a:endParaRPr lang="en-US" dirty="0"/>
          </a:p>
        </p:txBody>
      </p:sp>
      <p:sp>
        <p:nvSpPr>
          <p:cNvPr id="3" name="Content Placeholder 2"/>
          <p:cNvSpPr>
            <a:spLocks noGrp="1"/>
          </p:cNvSpPr>
          <p:nvPr>
            <p:ph idx="1"/>
          </p:nvPr>
        </p:nvSpPr>
        <p:spPr/>
        <p:txBody>
          <a:bodyPr/>
          <a:lstStyle/>
          <a:p>
            <a:r>
              <a:rPr lang="en-US" dirty="0" smtClean="0"/>
              <a:t>IBM XIV</a:t>
            </a:r>
          </a:p>
          <a:p>
            <a:r>
              <a:rPr lang="en-US" dirty="0" smtClean="0"/>
              <a:t>Disk shelves are either IO modules or disk modules</a:t>
            </a:r>
          </a:p>
          <a:p>
            <a:r>
              <a:rPr lang="en-US" dirty="0" smtClean="0"/>
              <a:t>Data is placed on one IO module and one disk module</a:t>
            </a:r>
          </a:p>
          <a:p>
            <a:r>
              <a:rPr lang="en-US" dirty="0" smtClean="0"/>
              <a:t>LUNs are created in 1 Meg chunks on as many disks are needed to create the LUN.</a:t>
            </a:r>
          </a:p>
          <a:p>
            <a:r>
              <a:rPr lang="en-US" dirty="0" smtClean="0"/>
              <a:t>Can survive multiple disk failures</a:t>
            </a:r>
          </a:p>
          <a:p>
            <a:r>
              <a:rPr lang="en-US" dirty="0" smtClean="0"/>
              <a:t>Can survive multiple shelf failures</a:t>
            </a:r>
          </a:p>
          <a:p>
            <a:r>
              <a:rPr lang="en-US" dirty="0" smtClean="0"/>
              <a:t>If the right two disks fail, a LUN can become corrupt</a:t>
            </a:r>
          </a:p>
          <a:p>
            <a:endParaRPr lang="en-US" dirty="0"/>
          </a:p>
        </p:txBody>
      </p:sp>
    </p:spTree>
    <p:extLst>
      <p:ext uri="{BB962C8B-B14F-4D97-AF65-F5344CB8AC3E}">
        <p14:creationId xmlns:p14="http://schemas.microsoft.com/office/powerpoint/2010/main" val="52408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RAID Storage Arrays</a:t>
            </a:r>
          </a:p>
        </p:txBody>
      </p:sp>
      <p:sp>
        <p:nvSpPr>
          <p:cNvPr id="3" name="Content Placeholder 2"/>
          <p:cNvSpPr>
            <a:spLocks noGrp="1"/>
          </p:cNvSpPr>
          <p:nvPr>
            <p:ph idx="1"/>
          </p:nvPr>
        </p:nvSpPr>
        <p:spPr/>
        <p:txBody>
          <a:bodyPr/>
          <a:lstStyle/>
          <a:p>
            <a:r>
              <a:rPr lang="en-US" dirty="0" smtClean="0"/>
              <a:t>How the data is written</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837" y="3200400"/>
            <a:ext cx="717232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4343399"/>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4343397"/>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72400" y="434339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72100" y="3367087"/>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862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15200" y="3367086"/>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1"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2" name="Picture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18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3" name="Picture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240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4"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674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5"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4300" y="3367085"/>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6" name="Picture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57700" y="3381369"/>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7" name="Picture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6800" y="4343400"/>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8" name="Picture 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81500" y="4343396"/>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9" name="Picture 2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193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0"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35428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1"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33670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2" name="Picture 2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72400" y="336708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3" name="Picture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81800" y="435428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4" name="Picture 2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76800" y="336708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5" name="Picture 2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24000" y="4343395"/>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6" name="Picture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71800" y="336708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7" name="Picture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9000" y="435428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8" name="Picture 3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91200" y="3381369"/>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9" name="Picture 3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15200" y="435428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0" name="Picture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668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1" name="Picture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76800" y="44889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2" name="Picture 3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718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3" name="Picture 3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10200" y="448898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4" name="Picture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768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5" name="Picture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86200" y="4488987"/>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6" name="Picture 4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4290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7" name="Picture 4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24600" y="4488986"/>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8" name="Picture 4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9243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9" name="Picture 4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3815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0" name="Picture 4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019300" y="350519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1" name="Picture 4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7818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2" name="Picture 4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146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3" name="Picture 4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8674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4" name="Picture 4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3721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5" name="Picture 4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152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6" name="Picture 5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324600" y="3516073"/>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7" name="Picture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9718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8" name="Picture 5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524000" y="3516074"/>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9" name="Picture 5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772400" y="4488985"/>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0" name="Picture 5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791200" y="352241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1" name="Picture 5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057400" y="4495332"/>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2" name="Picture 56"/>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781800" y="3522418"/>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3" name="Picture 5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429000" y="4490569"/>
            <a:ext cx="7620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70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0-#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01"/>
                                        </p:tgtEl>
                                        <p:attrNameLst>
                                          <p:attrName>style.visibility</p:attrName>
                                        </p:attrNameLst>
                                      </p:cBhvr>
                                      <p:to>
                                        <p:strVal val="visible"/>
                                      </p:to>
                                    </p:set>
                                    <p:anim calcmode="lin" valueType="num">
                                      <p:cBhvr additive="base">
                                        <p:cTn id="11" dur="500" fill="hold"/>
                                        <p:tgtEl>
                                          <p:spTgt spid="4101"/>
                                        </p:tgtEl>
                                        <p:attrNameLst>
                                          <p:attrName>ppt_x</p:attrName>
                                        </p:attrNameLst>
                                      </p:cBhvr>
                                      <p:tavLst>
                                        <p:tav tm="0">
                                          <p:val>
                                            <p:strVal val="0-#ppt_w/2"/>
                                          </p:val>
                                        </p:tav>
                                        <p:tav tm="100000">
                                          <p:val>
                                            <p:strVal val="#ppt_x"/>
                                          </p:val>
                                        </p:tav>
                                      </p:tavLst>
                                    </p:anim>
                                    <p:anim calcmode="lin" valueType="num">
                                      <p:cBhvr additive="base">
                                        <p:cTn id="12" dur="500" fill="hold"/>
                                        <p:tgtEl>
                                          <p:spTgt spid="410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3" fill="hold" nodeType="afterEffect">
                                  <p:stCondLst>
                                    <p:cond delay="0"/>
                                  </p:stCondLst>
                                  <p:childTnLst>
                                    <p:set>
                                      <p:cBhvr>
                                        <p:cTn id="15" dur="1" fill="hold">
                                          <p:stCondLst>
                                            <p:cond delay="0"/>
                                          </p:stCondLst>
                                        </p:cTn>
                                        <p:tgtEl>
                                          <p:spTgt spid="4103"/>
                                        </p:tgtEl>
                                        <p:attrNameLst>
                                          <p:attrName>style.visibility</p:attrName>
                                        </p:attrNameLst>
                                      </p:cBhvr>
                                      <p:to>
                                        <p:strVal val="visible"/>
                                      </p:to>
                                    </p:set>
                                    <p:anim calcmode="lin" valueType="num">
                                      <p:cBhvr additive="base">
                                        <p:cTn id="16" dur="500" fill="hold"/>
                                        <p:tgtEl>
                                          <p:spTgt spid="4103"/>
                                        </p:tgtEl>
                                        <p:attrNameLst>
                                          <p:attrName>ppt_x</p:attrName>
                                        </p:attrNameLst>
                                      </p:cBhvr>
                                      <p:tavLst>
                                        <p:tav tm="0">
                                          <p:val>
                                            <p:strVal val="1+#ppt_w/2"/>
                                          </p:val>
                                        </p:tav>
                                        <p:tav tm="100000">
                                          <p:val>
                                            <p:strVal val="#ppt_x"/>
                                          </p:val>
                                        </p:tav>
                                      </p:tavLst>
                                    </p:anim>
                                    <p:anim calcmode="lin" valueType="num">
                                      <p:cBhvr additive="base">
                                        <p:cTn id="17" dur="500" fill="hold"/>
                                        <p:tgtEl>
                                          <p:spTgt spid="4103"/>
                                        </p:tgtEl>
                                        <p:attrNameLst>
                                          <p:attrName>ppt_y</p:attrName>
                                        </p:attrNameLst>
                                      </p:cBhvr>
                                      <p:tavLst>
                                        <p:tav tm="0">
                                          <p:val>
                                            <p:strVal val="0-#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4102"/>
                                        </p:tgtEl>
                                        <p:attrNameLst>
                                          <p:attrName>style.visibility</p:attrName>
                                        </p:attrNameLst>
                                      </p:cBhvr>
                                      <p:to>
                                        <p:strVal val="visible"/>
                                      </p:to>
                                    </p:set>
                                    <p:anim calcmode="lin" valueType="num">
                                      <p:cBhvr additive="base">
                                        <p:cTn id="20" dur="500" fill="hold"/>
                                        <p:tgtEl>
                                          <p:spTgt spid="4102"/>
                                        </p:tgtEl>
                                        <p:attrNameLst>
                                          <p:attrName>ppt_x</p:attrName>
                                        </p:attrNameLst>
                                      </p:cBhvr>
                                      <p:tavLst>
                                        <p:tav tm="0">
                                          <p:val>
                                            <p:strVal val="1+#ppt_w/2"/>
                                          </p:val>
                                        </p:tav>
                                        <p:tav tm="100000">
                                          <p:val>
                                            <p:strVal val="#ppt_x"/>
                                          </p:val>
                                        </p:tav>
                                      </p:tavLst>
                                    </p:anim>
                                    <p:anim calcmode="lin" valueType="num">
                                      <p:cBhvr additive="base">
                                        <p:cTn id="21" dur="500" fill="hold"/>
                                        <p:tgtEl>
                                          <p:spTgt spid="4102"/>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9" fill="hold" nodeType="afterEffect">
                                  <p:stCondLst>
                                    <p:cond delay="0"/>
                                  </p:stCondLst>
                                  <p:childTnLst>
                                    <p:set>
                                      <p:cBhvr>
                                        <p:cTn id="24" dur="1" fill="hold">
                                          <p:stCondLst>
                                            <p:cond delay="0"/>
                                          </p:stCondLst>
                                        </p:cTn>
                                        <p:tgtEl>
                                          <p:spTgt spid="4105"/>
                                        </p:tgtEl>
                                        <p:attrNameLst>
                                          <p:attrName>style.visibility</p:attrName>
                                        </p:attrNameLst>
                                      </p:cBhvr>
                                      <p:to>
                                        <p:strVal val="visible"/>
                                      </p:to>
                                    </p:set>
                                    <p:anim calcmode="lin" valueType="num">
                                      <p:cBhvr additive="base">
                                        <p:cTn id="25" dur="500" fill="hold"/>
                                        <p:tgtEl>
                                          <p:spTgt spid="4105"/>
                                        </p:tgtEl>
                                        <p:attrNameLst>
                                          <p:attrName>ppt_x</p:attrName>
                                        </p:attrNameLst>
                                      </p:cBhvr>
                                      <p:tavLst>
                                        <p:tav tm="0">
                                          <p:val>
                                            <p:strVal val="0-#ppt_w/2"/>
                                          </p:val>
                                        </p:tav>
                                        <p:tav tm="100000">
                                          <p:val>
                                            <p:strVal val="#ppt_x"/>
                                          </p:val>
                                        </p:tav>
                                      </p:tavLst>
                                    </p:anim>
                                    <p:anim calcmode="lin" valueType="num">
                                      <p:cBhvr additive="base">
                                        <p:cTn id="26" dur="500" fill="hold"/>
                                        <p:tgtEl>
                                          <p:spTgt spid="410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4104"/>
                                        </p:tgtEl>
                                        <p:attrNameLst>
                                          <p:attrName>style.visibility</p:attrName>
                                        </p:attrNameLst>
                                      </p:cBhvr>
                                      <p:to>
                                        <p:strVal val="visible"/>
                                      </p:to>
                                    </p:set>
                                    <p:anim calcmode="lin" valueType="num">
                                      <p:cBhvr additive="base">
                                        <p:cTn id="29" dur="500" fill="hold"/>
                                        <p:tgtEl>
                                          <p:spTgt spid="4104"/>
                                        </p:tgtEl>
                                        <p:attrNameLst>
                                          <p:attrName>ppt_x</p:attrName>
                                        </p:attrNameLst>
                                      </p:cBhvr>
                                      <p:tavLst>
                                        <p:tav tm="0">
                                          <p:val>
                                            <p:strVal val="0-#ppt_w/2"/>
                                          </p:val>
                                        </p:tav>
                                        <p:tav tm="100000">
                                          <p:val>
                                            <p:strVal val="#ppt_x"/>
                                          </p:val>
                                        </p:tav>
                                      </p:tavLst>
                                    </p:anim>
                                    <p:anim calcmode="lin" valueType="num">
                                      <p:cBhvr additive="base">
                                        <p:cTn id="30" dur="500" fill="hold"/>
                                        <p:tgtEl>
                                          <p:spTgt spid="4104"/>
                                        </p:tgtEl>
                                        <p:attrNameLst>
                                          <p:attrName>ppt_y</p:attrName>
                                        </p:attrNameLst>
                                      </p:cBhvr>
                                      <p:tavLst>
                                        <p:tav tm="0">
                                          <p:val>
                                            <p:strVal val="0-#ppt_h/2"/>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4106"/>
                                        </p:tgtEl>
                                        <p:attrNameLst>
                                          <p:attrName>style.visibility</p:attrName>
                                        </p:attrNameLst>
                                      </p:cBhvr>
                                      <p:to>
                                        <p:strVal val="visible"/>
                                      </p:to>
                                    </p:set>
                                    <p:anim calcmode="lin" valueType="num">
                                      <p:cBhvr additive="base">
                                        <p:cTn id="34" dur="500" fill="hold"/>
                                        <p:tgtEl>
                                          <p:spTgt spid="4106"/>
                                        </p:tgtEl>
                                        <p:attrNameLst>
                                          <p:attrName>ppt_x</p:attrName>
                                        </p:attrNameLst>
                                      </p:cBhvr>
                                      <p:tavLst>
                                        <p:tav tm="0">
                                          <p:val>
                                            <p:strVal val="0-#ppt_w/2"/>
                                          </p:val>
                                        </p:tav>
                                        <p:tav tm="100000">
                                          <p:val>
                                            <p:strVal val="#ppt_x"/>
                                          </p:val>
                                        </p:tav>
                                      </p:tavLst>
                                    </p:anim>
                                    <p:anim calcmode="lin" valueType="num">
                                      <p:cBhvr additive="base">
                                        <p:cTn id="35" dur="500" fill="hold"/>
                                        <p:tgtEl>
                                          <p:spTgt spid="4106"/>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4107"/>
                                        </p:tgtEl>
                                        <p:attrNameLst>
                                          <p:attrName>style.visibility</p:attrName>
                                        </p:attrNameLst>
                                      </p:cBhvr>
                                      <p:to>
                                        <p:strVal val="visible"/>
                                      </p:to>
                                    </p:set>
                                    <p:anim calcmode="lin" valueType="num">
                                      <p:cBhvr additive="base">
                                        <p:cTn id="38" dur="500" fill="hold"/>
                                        <p:tgtEl>
                                          <p:spTgt spid="4107"/>
                                        </p:tgtEl>
                                        <p:attrNameLst>
                                          <p:attrName>ppt_x</p:attrName>
                                        </p:attrNameLst>
                                      </p:cBhvr>
                                      <p:tavLst>
                                        <p:tav tm="0">
                                          <p:val>
                                            <p:strVal val="0-#ppt_w/2"/>
                                          </p:val>
                                        </p:tav>
                                        <p:tav tm="100000">
                                          <p:val>
                                            <p:strVal val="#ppt_x"/>
                                          </p:val>
                                        </p:tav>
                                      </p:tavLst>
                                    </p:anim>
                                    <p:anim calcmode="lin" valueType="num">
                                      <p:cBhvr additive="base">
                                        <p:cTn id="39" dur="500" fill="hold"/>
                                        <p:tgtEl>
                                          <p:spTgt spid="410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4109"/>
                                        </p:tgtEl>
                                        <p:attrNameLst>
                                          <p:attrName>style.visibility</p:attrName>
                                        </p:attrNameLst>
                                      </p:cBhvr>
                                      <p:to>
                                        <p:strVal val="visible"/>
                                      </p:to>
                                    </p:set>
                                    <p:anim calcmode="lin" valueType="num">
                                      <p:cBhvr additive="base">
                                        <p:cTn id="43" dur="500" fill="hold"/>
                                        <p:tgtEl>
                                          <p:spTgt spid="4109"/>
                                        </p:tgtEl>
                                        <p:attrNameLst>
                                          <p:attrName>ppt_x</p:attrName>
                                        </p:attrNameLst>
                                      </p:cBhvr>
                                      <p:tavLst>
                                        <p:tav tm="0">
                                          <p:val>
                                            <p:strVal val="#ppt_x"/>
                                          </p:val>
                                        </p:tav>
                                        <p:tav tm="100000">
                                          <p:val>
                                            <p:strVal val="#ppt_x"/>
                                          </p:val>
                                        </p:tav>
                                      </p:tavLst>
                                    </p:anim>
                                    <p:anim calcmode="lin" valueType="num">
                                      <p:cBhvr additive="base">
                                        <p:cTn id="44" dur="500" fill="hold"/>
                                        <p:tgtEl>
                                          <p:spTgt spid="4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108"/>
                                        </p:tgtEl>
                                        <p:attrNameLst>
                                          <p:attrName>style.visibility</p:attrName>
                                        </p:attrNameLst>
                                      </p:cBhvr>
                                      <p:to>
                                        <p:strVal val="visible"/>
                                      </p:to>
                                    </p:set>
                                    <p:anim calcmode="lin" valueType="num">
                                      <p:cBhvr additive="base">
                                        <p:cTn id="47" dur="500" fill="hold"/>
                                        <p:tgtEl>
                                          <p:spTgt spid="4108"/>
                                        </p:tgtEl>
                                        <p:attrNameLst>
                                          <p:attrName>ppt_x</p:attrName>
                                        </p:attrNameLst>
                                      </p:cBhvr>
                                      <p:tavLst>
                                        <p:tav tm="0">
                                          <p:val>
                                            <p:strVal val="#ppt_x"/>
                                          </p:val>
                                        </p:tav>
                                        <p:tav tm="100000">
                                          <p:val>
                                            <p:strVal val="#ppt_x"/>
                                          </p:val>
                                        </p:tav>
                                      </p:tavLst>
                                    </p:anim>
                                    <p:anim calcmode="lin" valueType="num">
                                      <p:cBhvr additive="base">
                                        <p:cTn id="48" dur="500" fill="hold"/>
                                        <p:tgtEl>
                                          <p:spTgt spid="4108"/>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9" fill="hold" nodeType="afterEffect">
                                  <p:stCondLst>
                                    <p:cond delay="0"/>
                                  </p:stCondLst>
                                  <p:childTnLst>
                                    <p:set>
                                      <p:cBhvr>
                                        <p:cTn id="51" dur="1" fill="hold">
                                          <p:stCondLst>
                                            <p:cond delay="0"/>
                                          </p:stCondLst>
                                        </p:cTn>
                                        <p:tgtEl>
                                          <p:spTgt spid="4110"/>
                                        </p:tgtEl>
                                        <p:attrNameLst>
                                          <p:attrName>style.visibility</p:attrName>
                                        </p:attrNameLst>
                                      </p:cBhvr>
                                      <p:to>
                                        <p:strVal val="visible"/>
                                      </p:to>
                                    </p:set>
                                    <p:anim calcmode="lin" valueType="num">
                                      <p:cBhvr additive="base">
                                        <p:cTn id="52" dur="500" fill="hold"/>
                                        <p:tgtEl>
                                          <p:spTgt spid="4110"/>
                                        </p:tgtEl>
                                        <p:attrNameLst>
                                          <p:attrName>ppt_x</p:attrName>
                                        </p:attrNameLst>
                                      </p:cBhvr>
                                      <p:tavLst>
                                        <p:tav tm="0">
                                          <p:val>
                                            <p:strVal val="0-#ppt_w/2"/>
                                          </p:val>
                                        </p:tav>
                                        <p:tav tm="100000">
                                          <p:val>
                                            <p:strVal val="#ppt_x"/>
                                          </p:val>
                                        </p:tav>
                                      </p:tavLst>
                                    </p:anim>
                                    <p:anim calcmode="lin" valueType="num">
                                      <p:cBhvr additive="base">
                                        <p:cTn id="53" dur="500" fill="hold"/>
                                        <p:tgtEl>
                                          <p:spTgt spid="4110"/>
                                        </p:tgtEl>
                                        <p:attrNameLst>
                                          <p:attrName>ppt_y</p:attrName>
                                        </p:attrNameLst>
                                      </p:cBhvr>
                                      <p:tavLst>
                                        <p:tav tm="0">
                                          <p:val>
                                            <p:strVal val="0-#ppt_h/2"/>
                                          </p:val>
                                        </p:tav>
                                        <p:tav tm="100000">
                                          <p:val>
                                            <p:strVal val="#ppt_y"/>
                                          </p:val>
                                        </p:tav>
                                      </p:tavLst>
                                    </p:anim>
                                  </p:childTnLst>
                                </p:cTn>
                              </p:par>
                              <p:par>
                                <p:cTn id="54" presetID="2" presetClass="entr" presetSubtype="9" fill="hold" nodeType="withEffect">
                                  <p:stCondLst>
                                    <p:cond delay="0"/>
                                  </p:stCondLst>
                                  <p:childTnLst>
                                    <p:set>
                                      <p:cBhvr>
                                        <p:cTn id="55" dur="1" fill="hold">
                                          <p:stCondLst>
                                            <p:cond delay="0"/>
                                          </p:stCondLst>
                                        </p:cTn>
                                        <p:tgtEl>
                                          <p:spTgt spid="4111"/>
                                        </p:tgtEl>
                                        <p:attrNameLst>
                                          <p:attrName>style.visibility</p:attrName>
                                        </p:attrNameLst>
                                      </p:cBhvr>
                                      <p:to>
                                        <p:strVal val="visible"/>
                                      </p:to>
                                    </p:set>
                                    <p:anim calcmode="lin" valueType="num">
                                      <p:cBhvr additive="base">
                                        <p:cTn id="56" dur="500" fill="hold"/>
                                        <p:tgtEl>
                                          <p:spTgt spid="4111"/>
                                        </p:tgtEl>
                                        <p:attrNameLst>
                                          <p:attrName>ppt_x</p:attrName>
                                        </p:attrNameLst>
                                      </p:cBhvr>
                                      <p:tavLst>
                                        <p:tav tm="0">
                                          <p:val>
                                            <p:strVal val="0-#ppt_w/2"/>
                                          </p:val>
                                        </p:tav>
                                        <p:tav tm="100000">
                                          <p:val>
                                            <p:strVal val="#ppt_x"/>
                                          </p:val>
                                        </p:tav>
                                      </p:tavLst>
                                    </p:anim>
                                    <p:anim calcmode="lin" valueType="num">
                                      <p:cBhvr additive="base">
                                        <p:cTn id="57" dur="500" fill="hold"/>
                                        <p:tgtEl>
                                          <p:spTgt spid="411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1" fill="hold" nodeType="afterEffect">
                                  <p:stCondLst>
                                    <p:cond delay="0"/>
                                  </p:stCondLst>
                                  <p:childTnLst>
                                    <p:set>
                                      <p:cBhvr>
                                        <p:cTn id="60" dur="1" fill="hold">
                                          <p:stCondLst>
                                            <p:cond delay="0"/>
                                          </p:stCondLst>
                                        </p:cTn>
                                        <p:tgtEl>
                                          <p:spTgt spid="4113"/>
                                        </p:tgtEl>
                                        <p:attrNameLst>
                                          <p:attrName>style.visibility</p:attrName>
                                        </p:attrNameLst>
                                      </p:cBhvr>
                                      <p:to>
                                        <p:strVal val="visible"/>
                                      </p:to>
                                    </p:set>
                                    <p:anim calcmode="lin" valueType="num">
                                      <p:cBhvr additive="base">
                                        <p:cTn id="61" dur="500" fill="hold"/>
                                        <p:tgtEl>
                                          <p:spTgt spid="4113"/>
                                        </p:tgtEl>
                                        <p:attrNameLst>
                                          <p:attrName>ppt_x</p:attrName>
                                        </p:attrNameLst>
                                      </p:cBhvr>
                                      <p:tavLst>
                                        <p:tav tm="0">
                                          <p:val>
                                            <p:strVal val="#ppt_x"/>
                                          </p:val>
                                        </p:tav>
                                        <p:tav tm="100000">
                                          <p:val>
                                            <p:strVal val="#ppt_x"/>
                                          </p:val>
                                        </p:tav>
                                      </p:tavLst>
                                    </p:anim>
                                    <p:anim calcmode="lin" valueType="num">
                                      <p:cBhvr additive="base">
                                        <p:cTn id="62" dur="500" fill="hold"/>
                                        <p:tgtEl>
                                          <p:spTgt spid="4113"/>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4112"/>
                                        </p:tgtEl>
                                        <p:attrNameLst>
                                          <p:attrName>style.visibility</p:attrName>
                                        </p:attrNameLst>
                                      </p:cBhvr>
                                      <p:to>
                                        <p:strVal val="visible"/>
                                      </p:to>
                                    </p:set>
                                    <p:anim calcmode="lin" valueType="num">
                                      <p:cBhvr additive="base">
                                        <p:cTn id="65" dur="500" fill="hold"/>
                                        <p:tgtEl>
                                          <p:spTgt spid="4112"/>
                                        </p:tgtEl>
                                        <p:attrNameLst>
                                          <p:attrName>ppt_x</p:attrName>
                                        </p:attrNameLst>
                                      </p:cBhvr>
                                      <p:tavLst>
                                        <p:tav tm="0">
                                          <p:val>
                                            <p:strVal val="#ppt_x"/>
                                          </p:val>
                                        </p:tav>
                                        <p:tav tm="100000">
                                          <p:val>
                                            <p:strVal val="#ppt_x"/>
                                          </p:val>
                                        </p:tav>
                                      </p:tavLst>
                                    </p:anim>
                                    <p:anim calcmode="lin" valueType="num">
                                      <p:cBhvr additive="base">
                                        <p:cTn id="66" dur="500" fill="hold"/>
                                        <p:tgtEl>
                                          <p:spTgt spid="4112"/>
                                        </p:tgtEl>
                                        <p:attrNameLst>
                                          <p:attrName>ppt_y</p:attrName>
                                        </p:attrNameLst>
                                      </p:cBhvr>
                                      <p:tavLst>
                                        <p:tav tm="0">
                                          <p:val>
                                            <p:strVal val="0-#ppt_h/2"/>
                                          </p:val>
                                        </p:tav>
                                        <p:tav tm="100000">
                                          <p:val>
                                            <p:strVal val="#ppt_y"/>
                                          </p:val>
                                        </p:tav>
                                      </p:tavLst>
                                    </p:anim>
                                  </p:childTnLst>
                                </p:cTn>
                              </p:par>
                            </p:childTnLst>
                          </p:cTn>
                        </p:par>
                        <p:par>
                          <p:cTn id="67" fill="hold">
                            <p:stCondLst>
                              <p:cond delay="3500"/>
                            </p:stCondLst>
                            <p:childTnLst>
                              <p:par>
                                <p:cTn id="68" presetID="2" presetClass="entr" presetSubtype="9" fill="hold" nodeType="afterEffect">
                                  <p:stCondLst>
                                    <p:cond delay="0"/>
                                  </p:stCondLst>
                                  <p:childTnLst>
                                    <p:set>
                                      <p:cBhvr>
                                        <p:cTn id="69" dur="1" fill="hold">
                                          <p:stCondLst>
                                            <p:cond delay="0"/>
                                          </p:stCondLst>
                                        </p:cTn>
                                        <p:tgtEl>
                                          <p:spTgt spid="4115"/>
                                        </p:tgtEl>
                                        <p:attrNameLst>
                                          <p:attrName>style.visibility</p:attrName>
                                        </p:attrNameLst>
                                      </p:cBhvr>
                                      <p:to>
                                        <p:strVal val="visible"/>
                                      </p:to>
                                    </p:set>
                                    <p:anim calcmode="lin" valueType="num">
                                      <p:cBhvr additive="base">
                                        <p:cTn id="70" dur="500" fill="hold"/>
                                        <p:tgtEl>
                                          <p:spTgt spid="4115"/>
                                        </p:tgtEl>
                                        <p:attrNameLst>
                                          <p:attrName>ppt_x</p:attrName>
                                        </p:attrNameLst>
                                      </p:cBhvr>
                                      <p:tavLst>
                                        <p:tav tm="0">
                                          <p:val>
                                            <p:strVal val="0-#ppt_w/2"/>
                                          </p:val>
                                        </p:tav>
                                        <p:tav tm="100000">
                                          <p:val>
                                            <p:strVal val="#ppt_x"/>
                                          </p:val>
                                        </p:tav>
                                      </p:tavLst>
                                    </p:anim>
                                    <p:anim calcmode="lin" valueType="num">
                                      <p:cBhvr additive="base">
                                        <p:cTn id="71" dur="500" fill="hold"/>
                                        <p:tgtEl>
                                          <p:spTgt spid="4115"/>
                                        </p:tgtEl>
                                        <p:attrNameLst>
                                          <p:attrName>ppt_y</p:attrName>
                                        </p:attrNameLst>
                                      </p:cBhvr>
                                      <p:tavLst>
                                        <p:tav tm="0">
                                          <p:val>
                                            <p:strVal val="0-#ppt_h/2"/>
                                          </p:val>
                                        </p:tav>
                                        <p:tav tm="100000">
                                          <p:val>
                                            <p:strVal val="#ppt_y"/>
                                          </p:val>
                                        </p:tav>
                                      </p:tavLst>
                                    </p:anim>
                                  </p:childTnLst>
                                </p:cTn>
                              </p:par>
                              <p:par>
                                <p:cTn id="72" presetID="2" presetClass="entr" presetSubtype="9" fill="hold" nodeType="withEffect">
                                  <p:stCondLst>
                                    <p:cond delay="0"/>
                                  </p:stCondLst>
                                  <p:childTnLst>
                                    <p:set>
                                      <p:cBhvr>
                                        <p:cTn id="73" dur="1" fill="hold">
                                          <p:stCondLst>
                                            <p:cond delay="0"/>
                                          </p:stCondLst>
                                        </p:cTn>
                                        <p:tgtEl>
                                          <p:spTgt spid="4114"/>
                                        </p:tgtEl>
                                        <p:attrNameLst>
                                          <p:attrName>style.visibility</p:attrName>
                                        </p:attrNameLst>
                                      </p:cBhvr>
                                      <p:to>
                                        <p:strVal val="visible"/>
                                      </p:to>
                                    </p:set>
                                    <p:anim calcmode="lin" valueType="num">
                                      <p:cBhvr additive="base">
                                        <p:cTn id="74" dur="500" fill="hold"/>
                                        <p:tgtEl>
                                          <p:spTgt spid="4114"/>
                                        </p:tgtEl>
                                        <p:attrNameLst>
                                          <p:attrName>ppt_x</p:attrName>
                                        </p:attrNameLst>
                                      </p:cBhvr>
                                      <p:tavLst>
                                        <p:tav tm="0">
                                          <p:val>
                                            <p:strVal val="0-#ppt_w/2"/>
                                          </p:val>
                                        </p:tav>
                                        <p:tav tm="100000">
                                          <p:val>
                                            <p:strVal val="#ppt_x"/>
                                          </p:val>
                                        </p:tav>
                                      </p:tavLst>
                                    </p:anim>
                                    <p:anim calcmode="lin" valueType="num">
                                      <p:cBhvr additive="base">
                                        <p:cTn id="75" dur="500" fill="hold"/>
                                        <p:tgtEl>
                                          <p:spTgt spid="4114"/>
                                        </p:tgtEl>
                                        <p:attrNameLst>
                                          <p:attrName>ppt_y</p:attrName>
                                        </p:attrNameLst>
                                      </p:cBhvr>
                                      <p:tavLst>
                                        <p:tav tm="0">
                                          <p:val>
                                            <p:strVal val="0-#ppt_h/2"/>
                                          </p:val>
                                        </p:tav>
                                        <p:tav tm="100000">
                                          <p:val>
                                            <p:strVal val="#ppt_y"/>
                                          </p:val>
                                        </p:tav>
                                      </p:tavLst>
                                    </p:anim>
                                  </p:childTnLst>
                                </p:cTn>
                              </p:par>
                            </p:childTnLst>
                          </p:cTn>
                        </p:par>
                        <p:par>
                          <p:cTn id="76" fill="hold">
                            <p:stCondLst>
                              <p:cond delay="4000"/>
                            </p:stCondLst>
                            <p:childTnLst>
                              <p:par>
                                <p:cTn id="77" presetID="2" presetClass="entr" presetSubtype="3" fill="hold" nodeType="afterEffect">
                                  <p:stCondLst>
                                    <p:cond delay="0"/>
                                  </p:stCondLst>
                                  <p:childTnLst>
                                    <p:set>
                                      <p:cBhvr>
                                        <p:cTn id="78" dur="1" fill="hold">
                                          <p:stCondLst>
                                            <p:cond delay="0"/>
                                          </p:stCondLst>
                                        </p:cTn>
                                        <p:tgtEl>
                                          <p:spTgt spid="4117"/>
                                        </p:tgtEl>
                                        <p:attrNameLst>
                                          <p:attrName>style.visibility</p:attrName>
                                        </p:attrNameLst>
                                      </p:cBhvr>
                                      <p:to>
                                        <p:strVal val="visible"/>
                                      </p:to>
                                    </p:set>
                                    <p:anim calcmode="lin" valueType="num">
                                      <p:cBhvr additive="base">
                                        <p:cTn id="79" dur="500" fill="hold"/>
                                        <p:tgtEl>
                                          <p:spTgt spid="4117"/>
                                        </p:tgtEl>
                                        <p:attrNameLst>
                                          <p:attrName>ppt_x</p:attrName>
                                        </p:attrNameLst>
                                      </p:cBhvr>
                                      <p:tavLst>
                                        <p:tav tm="0">
                                          <p:val>
                                            <p:strVal val="1+#ppt_w/2"/>
                                          </p:val>
                                        </p:tav>
                                        <p:tav tm="100000">
                                          <p:val>
                                            <p:strVal val="#ppt_x"/>
                                          </p:val>
                                        </p:tav>
                                      </p:tavLst>
                                    </p:anim>
                                    <p:anim calcmode="lin" valueType="num">
                                      <p:cBhvr additive="base">
                                        <p:cTn id="80" dur="500" fill="hold"/>
                                        <p:tgtEl>
                                          <p:spTgt spid="4117"/>
                                        </p:tgtEl>
                                        <p:attrNameLst>
                                          <p:attrName>ppt_y</p:attrName>
                                        </p:attrNameLst>
                                      </p:cBhvr>
                                      <p:tavLst>
                                        <p:tav tm="0">
                                          <p:val>
                                            <p:strVal val="0-#ppt_h/2"/>
                                          </p:val>
                                        </p:tav>
                                        <p:tav tm="100000">
                                          <p:val>
                                            <p:strVal val="#ppt_y"/>
                                          </p:val>
                                        </p:tav>
                                      </p:tavLst>
                                    </p:anim>
                                  </p:childTnLst>
                                </p:cTn>
                              </p:par>
                              <p:par>
                                <p:cTn id="81" presetID="2" presetClass="entr" presetSubtype="3" fill="hold" nodeType="withEffect">
                                  <p:stCondLst>
                                    <p:cond delay="0"/>
                                  </p:stCondLst>
                                  <p:childTnLst>
                                    <p:set>
                                      <p:cBhvr>
                                        <p:cTn id="82" dur="1" fill="hold">
                                          <p:stCondLst>
                                            <p:cond delay="0"/>
                                          </p:stCondLst>
                                        </p:cTn>
                                        <p:tgtEl>
                                          <p:spTgt spid="4116"/>
                                        </p:tgtEl>
                                        <p:attrNameLst>
                                          <p:attrName>style.visibility</p:attrName>
                                        </p:attrNameLst>
                                      </p:cBhvr>
                                      <p:to>
                                        <p:strVal val="visible"/>
                                      </p:to>
                                    </p:set>
                                    <p:anim calcmode="lin" valueType="num">
                                      <p:cBhvr additive="base">
                                        <p:cTn id="83" dur="500" fill="hold"/>
                                        <p:tgtEl>
                                          <p:spTgt spid="4116"/>
                                        </p:tgtEl>
                                        <p:attrNameLst>
                                          <p:attrName>ppt_x</p:attrName>
                                        </p:attrNameLst>
                                      </p:cBhvr>
                                      <p:tavLst>
                                        <p:tav tm="0">
                                          <p:val>
                                            <p:strVal val="1+#ppt_w/2"/>
                                          </p:val>
                                        </p:tav>
                                        <p:tav tm="100000">
                                          <p:val>
                                            <p:strVal val="#ppt_x"/>
                                          </p:val>
                                        </p:tav>
                                      </p:tavLst>
                                    </p:anim>
                                    <p:anim calcmode="lin" valueType="num">
                                      <p:cBhvr additive="base">
                                        <p:cTn id="84" dur="500" fill="hold"/>
                                        <p:tgtEl>
                                          <p:spTgt spid="4116"/>
                                        </p:tgtEl>
                                        <p:attrNameLst>
                                          <p:attrName>ppt_y</p:attrName>
                                        </p:attrNameLst>
                                      </p:cBhvr>
                                      <p:tavLst>
                                        <p:tav tm="0">
                                          <p:val>
                                            <p:strVal val="0-#ppt_h/2"/>
                                          </p:val>
                                        </p:tav>
                                        <p:tav tm="100000">
                                          <p:val>
                                            <p:strVal val="#ppt_y"/>
                                          </p:val>
                                        </p:tav>
                                      </p:tavLst>
                                    </p:anim>
                                  </p:childTnLst>
                                </p:cTn>
                              </p:par>
                            </p:childTnLst>
                          </p:cTn>
                        </p:par>
                        <p:par>
                          <p:cTn id="85" fill="hold">
                            <p:stCondLst>
                              <p:cond delay="4500"/>
                            </p:stCondLst>
                            <p:childTnLst>
                              <p:par>
                                <p:cTn id="86" presetID="2" presetClass="entr" presetSubtype="8" fill="hold" nodeType="afterEffect">
                                  <p:stCondLst>
                                    <p:cond delay="0"/>
                                  </p:stCondLst>
                                  <p:childTnLst>
                                    <p:set>
                                      <p:cBhvr>
                                        <p:cTn id="87" dur="1" fill="hold">
                                          <p:stCondLst>
                                            <p:cond delay="0"/>
                                          </p:stCondLst>
                                        </p:cTn>
                                        <p:tgtEl>
                                          <p:spTgt spid="4119"/>
                                        </p:tgtEl>
                                        <p:attrNameLst>
                                          <p:attrName>style.visibility</p:attrName>
                                        </p:attrNameLst>
                                      </p:cBhvr>
                                      <p:to>
                                        <p:strVal val="visible"/>
                                      </p:to>
                                    </p:set>
                                    <p:anim calcmode="lin" valueType="num">
                                      <p:cBhvr additive="base">
                                        <p:cTn id="88" dur="500" fill="hold"/>
                                        <p:tgtEl>
                                          <p:spTgt spid="4119"/>
                                        </p:tgtEl>
                                        <p:attrNameLst>
                                          <p:attrName>ppt_x</p:attrName>
                                        </p:attrNameLst>
                                      </p:cBhvr>
                                      <p:tavLst>
                                        <p:tav tm="0">
                                          <p:val>
                                            <p:strVal val="0-#ppt_w/2"/>
                                          </p:val>
                                        </p:tav>
                                        <p:tav tm="100000">
                                          <p:val>
                                            <p:strVal val="#ppt_x"/>
                                          </p:val>
                                        </p:tav>
                                      </p:tavLst>
                                    </p:anim>
                                    <p:anim calcmode="lin" valueType="num">
                                      <p:cBhvr additive="base">
                                        <p:cTn id="89" dur="500" fill="hold"/>
                                        <p:tgtEl>
                                          <p:spTgt spid="4119"/>
                                        </p:tgtEl>
                                        <p:attrNameLst>
                                          <p:attrName>ppt_y</p:attrName>
                                        </p:attrNameLst>
                                      </p:cBhvr>
                                      <p:tavLst>
                                        <p:tav tm="0">
                                          <p:val>
                                            <p:strVal val="#ppt_y"/>
                                          </p:val>
                                        </p:tav>
                                        <p:tav tm="100000">
                                          <p:val>
                                            <p:strVal val="#ppt_y"/>
                                          </p:val>
                                        </p:tav>
                                      </p:tavLst>
                                    </p:anim>
                                  </p:childTnLst>
                                </p:cTn>
                              </p:par>
                              <p:par>
                                <p:cTn id="90" presetID="2" presetClass="entr" presetSubtype="8" fill="hold" nodeType="withEffect">
                                  <p:stCondLst>
                                    <p:cond delay="0"/>
                                  </p:stCondLst>
                                  <p:childTnLst>
                                    <p:set>
                                      <p:cBhvr>
                                        <p:cTn id="91" dur="1" fill="hold">
                                          <p:stCondLst>
                                            <p:cond delay="0"/>
                                          </p:stCondLst>
                                        </p:cTn>
                                        <p:tgtEl>
                                          <p:spTgt spid="4118"/>
                                        </p:tgtEl>
                                        <p:attrNameLst>
                                          <p:attrName>style.visibility</p:attrName>
                                        </p:attrNameLst>
                                      </p:cBhvr>
                                      <p:to>
                                        <p:strVal val="visible"/>
                                      </p:to>
                                    </p:set>
                                    <p:anim calcmode="lin" valueType="num">
                                      <p:cBhvr additive="base">
                                        <p:cTn id="92" dur="500" fill="hold"/>
                                        <p:tgtEl>
                                          <p:spTgt spid="4118"/>
                                        </p:tgtEl>
                                        <p:attrNameLst>
                                          <p:attrName>ppt_x</p:attrName>
                                        </p:attrNameLst>
                                      </p:cBhvr>
                                      <p:tavLst>
                                        <p:tav tm="0">
                                          <p:val>
                                            <p:strVal val="0-#ppt_w/2"/>
                                          </p:val>
                                        </p:tav>
                                        <p:tav tm="100000">
                                          <p:val>
                                            <p:strVal val="#ppt_x"/>
                                          </p:val>
                                        </p:tav>
                                      </p:tavLst>
                                    </p:anim>
                                    <p:anim calcmode="lin" valueType="num">
                                      <p:cBhvr additive="base">
                                        <p:cTn id="93" dur="500" fill="hold"/>
                                        <p:tgtEl>
                                          <p:spTgt spid="4118"/>
                                        </p:tgtEl>
                                        <p:attrNameLst>
                                          <p:attrName>ppt_y</p:attrName>
                                        </p:attrNameLst>
                                      </p:cBhvr>
                                      <p:tavLst>
                                        <p:tav tm="0">
                                          <p:val>
                                            <p:strVal val="#ppt_y"/>
                                          </p:val>
                                        </p:tav>
                                        <p:tav tm="100000">
                                          <p:val>
                                            <p:strVal val="#ppt_y"/>
                                          </p:val>
                                        </p:tav>
                                      </p:tavLst>
                                    </p:anim>
                                  </p:childTnLst>
                                </p:cTn>
                              </p:par>
                            </p:childTnLst>
                          </p:cTn>
                        </p:par>
                        <p:par>
                          <p:cTn id="94" fill="hold">
                            <p:stCondLst>
                              <p:cond delay="5000"/>
                            </p:stCondLst>
                            <p:childTnLst>
                              <p:par>
                                <p:cTn id="95" presetID="2" presetClass="entr" presetSubtype="9" fill="hold" nodeType="afterEffect">
                                  <p:stCondLst>
                                    <p:cond delay="0"/>
                                  </p:stCondLst>
                                  <p:childTnLst>
                                    <p:set>
                                      <p:cBhvr>
                                        <p:cTn id="96" dur="1" fill="hold">
                                          <p:stCondLst>
                                            <p:cond delay="0"/>
                                          </p:stCondLst>
                                        </p:cTn>
                                        <p:tgtEl>
                                          <p:spTgt spid="4121"/>
                                        </p:tgtEl>
                                        <p:attrNameLst>
                                          <p:attrName>style.visibility</p:attrName>
                                        </p:attrNameLst>
                                      </p:cBhvr>
                                      <p:to>
                                        <p:strVal val="visible"/>
                                      </p:to>
                                    </p:set>
                                    <p:anim calcmode="lin" valueType="num">
                                      <p:cBhvr additive="base">
                                        <p:cTn id="97" dur="500" fill="hold"/>
                                        <p:tgtEl>
                                          <p:spTgt spid="4121"/>
                                        </p:tgtEl>
                                        <p:attrNameLst>
                                          <p:attrName>ppt_x</p:attrName>
                                        </p:attrNameLst>
                                      </p:cBhvr>
                                      <p:tavLst>
                                        <p:tav tm="0">
                                          <p:val>
                                            <p:strVal val="0-#ppt_w/2"/>
                                          </p:val>
                                        </p:tav>
                                        <p:tav tm="100000">
                                          <p:val>
                                            <p:strVal val="#ppt_x"/>
                                          </p:val>
                                        </p:tav>
                                      </p:tavLst>
                                    </p:anim>
                                    <p:anim calcmode="lin" valueType="num">
                                      <p:cBhvr additive="base">
                                        <p:cTn id="98" dur="500" fill="hold"/>
                                        <p:tgtEl>
                                          <p:spTgt spid="4121"/>
                                        </p:tgtEl>
                                        <p:attrNameLst>
                                          <p:attrName>ppt_y</p:attrName>
                                        </p:attrNameLst>
                                      </p:cBhvr>
                                      <p:tavLst>
                                        <p:tav tm="0">
                                          <p:val>
                                            <p:strVal val="0-#ppt_h/2"/>
                                          </p:val>
                                        </p:tav>
                                        <p:tav tm="100000">
                                          <p:val>
                                            <p:strVal val="#ppt_y"/>
                                          </p:val>
                                        </p:tav>
                                      </p:tavLst>
                                    </p:anim>
                                  </p:childTnLst>
                                </p:cTn>
                              </p:par>
                              <p:par>
                                <p:cTn id="99" presetID="2" presetClass="entr" presetSubtype="9" fill="hold" nodeType="withEffect">
                                  <p:stCondLst>
                                    <p:cond delay="0"/>
                                  </p:stCondLst>
                                  <p:childTnLst>
                                    <p:set>
                                      <p:cBhvr>
                                        <p:cTn id="100" dur="1" fill="hold">
                                          <p:stCondLst>
                                            <p:cond delay="0"/>
                                          </p:stCondLst>
                                        </p:cTn>
                                        <p:tgtEl>
                                          <p:spTgt spid="4120"/>
                                        </p:tgtEl>
                                        <p:attrNameLst>
                                          <p:attrName>style.visibility</p:attrName>
                                        </p:attrNameLst>
                                      </p:cBhvr>
                                      <p:to>
                                        <p:strVal val="visible"/>
                                      </p:to>
                                    </p:set>
                                    <p:anim calcmode="lin" valueType="num">
                                      <p:cBhvr additive="base">
                                        <p:cTn id="101" dur="500" fill="hold"/>
                                        <p:tgtEl>
                                          <p:spTgt spid="4120"/>
                                        </p:tgtEl>
                                        <p:attrNameLst>
                                          <p:attrName>ppt_x</p:attrName>
                                        </p:attrNameLst>
                                      </p:cBhvr>
                                      <p:tavLst>
                                        <p:tav tm="0">
                                          <p:val>
                                            <p:strVal val="0-#ppt_w/2"/>
                                          </p:val>
                                        </p:tav>
                                        <p:tav tm="100000">
                                          <p:val>
                                            <p:strVal val="#ppt_x"/>
                                          </p:val>
                                        </p:tav>
                                      </p:tavLst>
                                    </p:anim>
                                    <p:anim calcmode="lin" valueType="num">
                                      <p:cBhvr additive="base">
                                        <p:cTn id="102" dur="500" fill="hold"/>
                                        <p:tgtEl>
                                          <p:spTgt spid="4120"/>
                                        </p:tgtEl>
                                        <p:attrNameLst>
                                          <p:attrName>ppt_y</p:attrName>
                                        </p:attrNameLst>
                                      </p:cBhvr>
                                      <p:tavLst>
                                        <p:tav tm="0">
                                          <p:val>
                                            <p:strVal val="0-#ppt_h/2"/>
                                          </p:val>
                                        </p:tav>
                                        <p:tav tm="100000">
                                          <p:val>
                                            <p:strVal val="#ppt_y"/>
                                          </p:val>
                                        </p:tav>
                                      </p:tavLst>
                                    </p:anim>
                                  </p:childTnLst>
                                </p:cTn>
                              </p:par>
                            </p:childTnLst>
                          </p:cTn>
                        </p:par>
                        <p:par>
                          <p:cTn id="103" fill="hold">
                            <p:stCondLst>
                              <p:cond delay="5500"/>
                            </p:stCondLst>
                            <p:childTnLst>
                              <p:par>
                                <p:cTn id="104" presetID="2" presetClass="entr" presetSubtype="4" fill="hold" nodeType="afterEffect">
                                  <p:stCondLst>
                                    <p:cond delay="0"/>
                                  </p:stCondLst>
                                  <p:childTnLst>
                                    <p:set>
                                      <p:cBhvr>
                                        <p:cTn id="105" dur="1" fill="hold">
                                          <p:stCondLst>
                                            <p:cond delay="0"/>
                                          </p:stCondLst>
                                        </p:cTn>
                                        <p:tgtEl>
                                          <p:spTgt spid="4123"/>
                                        </p:tgtEl>
                                        <p:attrNameLst>
                                          <p:attrName>style.visibility</p:attrName>
                                        </p:attrNameLst>
                                      </p:cBhvr>
                                      <p:to>
                                        <p:strVal val="visible"/>
                                      </p:to>
                                    </p:set>
                                    <p:anim calcmode="lin" valueType="num">
                                      <p:cBhvr additive="base">
                                        <p:cTn id="106" dur="500" fill="hold"/>
                                        <p:tgtEl>
                                          <p:spTgt spid="4123"/>
                                        </p:tgtEl>
                                        <p:attrNameLst>
                                          <p:attrName>ppt_x</p:attrName>
                                        </p:attrNameLst>
                                      </p:cBhvr>
                                      <p:tavLst>
                                        <p:tav tm="0">
                                          <p:val>
                                            <p:strVal val="#ppt_x"/>
                                          </p:val>
                                        </p:tav>
                                        <p:tav tm="100000">
                                          <p:val>
                                            <p:strVal val="#ppt_x"/>
                                          </p:val>
                                        </p:tav>
                                      </p:tavLst>
                                    </p:anim>
                                    <p:anim calcmode="lin" valueType="num">
                                      <p:cBhvr additive="base">
                                        <p:cTn id="107" dur="500" fill="hold"/>
                                        <p:tgtEl>
                                          <p:spTgt spid="412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0"/>
                                  </p:stCondLst>
                                  <p:childTnLst>
                                    <p:set>
                                      <p:cBhvr>
                                        <p:cTn id="109" dur="1" fill="hold">
                                          <p:stCondLst>
                                            <p:cond delay="0"/>
                                          </p:stCondLst>
                                        </p:cTn>
                                        <p:tgtEl>
                                          <p:spTgt spid="4122"/>
                                        </p:tgtEl>
                                        <p:attrNameLst>
                                          <p:attrName>style.visibility</p:attrName>
                                        </p:attrNameLst>
                                      </p:cBhvr>
                                      <p:to>
                                        <p:strVal val="visible"/>
                                      </p:to>
                                    </p:set>
                                    <p:anim calcmode="lin" valueType="num">
                                      <p:cBhvr additive="base">
                                        <p:cTn id="110" dur="500" fill="hold"/>
                                        <p:tgtEl>
                                          <p:spTgt spid="4122"/>
                                        </p:tgtEl>
                                        <p:attrNameLst>
                                          <p:attrName>ppt_x</p:attrName>
                                        </p:attrNameLst>
                                      </p:cBhvr>
                                      <p:tavLst>
                                        <p:tav tm="0">
                                          <p:val>
                                            <p:strVal val="#ppt_x"/>
                                          </p:val>
                                        </p:tav>
                                        <p:tav tm="100000">
                                          <p:val>
                                            <p:strVal val="#ppt_x"/>
                                          </p:val>
                                        </p:tav>
                                      </p:tavLst>
                                    </p:anim>
                                    <p:anim calcmode="lin" valueType="num">
                                      <p:cBhvr additive="base">
                                        <p:cTn id="111" dur="500" fill="hold"/>
                                        <p:tgtEl>
                                          <p:spTgt spid="4122"/>
                                        </p:tgtEl>
                                        <p:attrNameLst>
                                          <p:attrName>ppt_y</p:attrName>
                                        </p:attrNameLst>
                                      </p:cBhvr>
                                      <p:tavLst>
                                        <p:tav tm="0">
                                          <p:val>
                                            <p:strVal val="1+#ppt_h/2"/>
                                          </p:val>
                                        </p:tav>
                                        <p:tav tm="100000">
                                          <p:val>
                                            <p:strVal val="#ppt_y"/>
                                          </p:val>
                                        </p:tav>
                                      </p:tavLst>
                                    </p:anim>
                                  </p:childTnLst>
                                </p:cTn>
                              </p:par>
                            </p:childTnLst>
                          </p:cTn>
                        </p:par>
                        <p:par>
                          <p:cTn id="112" fill="hold">
                            <p:stCondLst>
                              <p:cond delay="6000"/>
                            </p:stCondLst>
                            <p:childTnLst>
                              <p:par>
                                <p:cTn id="113" presetID="2" presetClass="entr" presetSubtype="4" fill="hold" nodeType="afterEffect">
                                  <p:stCondLst>
                                    <p:cond delay="0"/>
                                  </p:stCondLst>
                                  <p:childTnLst>
                                    <p:set>
                                      <p:cBhvr>
                                        <p:cTn id="114" dur="1" fill="hold">
                                          <p:stCondLst>
                                            <p:cond delay="0"/>
                                          </p:stCondLst>
                                        </p:cTn>
                                        <p:tgtEl>
                                          <p:spTgt spid="4127"/>
                                        </p:tgtEl>
                                        <p:attrNameLst>
                                          <p:attrName>style.visibility</p:attrName>
                                        </p:attrNameLst>
                                      </p:cBhvr>
                                      <p:to>
                                        <p:strVal val="visible"/>
                                      </p:to>
                                    </p:set>
                                    <p:anim calcmode="lin" valueType="num">
                                      <p:cBhvr additive="base">
                                        <p:cTn id="115" dur="500" fill="hold"/>
                                        <p:tgtEl>
                                          <p:spTgt spid="4127"/>
                                        </p:tgtEl>
                                        <p:attrNameLst>
                                          <p:attrName>ppt_x</p:attrName>
                                        </p:attrNameLst>
                                      </p:cBhvr>
                                      <p:tavLst>
                                        <p:tav tm="0">
                                          <p:val>
                                            <p:strVal val="#ppt_x"/>
                                          </p:val>
                                        </p:tav>
                                        <p:tav tm="100000">
                                          <p:val>
                                            <p:strVal val="#ppt_x"/>
                                          </p:val>
                                        </p:tav>
                                      </p:tavLst>
                                    </p:anim>
                                    <p:anim calcmode="lin" valueType="num">
                                      <p:cBhvr additive="base">
                                        <p:cTn id="116" dur="500" fill="hold"/>
                                        <p:tgtEl>
                                          <p:spTgt spid="4127"/>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126"/>
                                        </p:tgtEl>
                                        <p:attrNameLst>
                                          <p:attrName>style.visibility</p:attrName>
                                        </p:attrNameLst>
                                      </p:cBhvr>
                                      <p:to>
                                        <p:strVal val="visible"/>
                                      </p:to>
                                    </p:set>
                                    <p:anim calcmode="lin" valueType="num">
                                      <p:cBhvr additive="base">
                                        <p:cTn id="119" dur="500" fill="hold"/>
                                        <p:tgtEl>
                                          <p:spTgt spid="4126"/>
                                        </p:tgtEl>
                                        <p:attrNameLst>
                                          <p:attrName>ppt_x</p:attrName>
                                        </p:attrNameLst>
                                      </p:cBhvr>
                                      <p:tavLst>
                                        <p:tav tm="0">
                                          <p:val>
                                            <p:strVal val="#ppt_x"/>
                                          </p:val>
                                        </p:tav>
                                        <p:tav tm="100000">
                                          <p:val>
                                            <p:strVal val="#ppt_x"/>
                                          </p:val>
                                        </p:tav>
                                      </p:tavLst>
                                    </p:anim>
                                    <p:anim calcmode="lin" valueType="num">
                                      <p:cBhvr additive="base">
                                        <p:cTn id="120" dur="500" fill="hold"/>
                                        <p:tgtEl>
                                          <p:spTgt spid="4126"/>
                                        </p:tgtEl>
                                        <p:attrNameLst>
                                          <p:attrName>ppt_y</p:attrName>
                                        </p:attrNameLst>
                                      </p:cBhvr>
                                      <p:tavLst>
                                        <p:tav tm="0">
                                          <p:val>
                                            <p:strVal val="1+#ppt_h/2"/>
                                          </p:val>
                                        </p:tav>
                                        <p:tav tm="100000">
                                          <p:val>
                                            <p:strVal val="#ppt_y"/>
                                          </p:val>
                                        </p:tav>
                                      </p:tavLst>
                                    </p:anim>
                                  </p:childTnLst>
                                </p:cTn>
                              </p:par>
                            </p:childTnLst>
                          </p:cTn>
                        </p:par>
                        <p:par>
                          <p:cTn id="121" fill="hold">
                            <p:stCondLst>
                              <p:cond delay="6500"/>
                            </p:stCondLst>
                            <p:childTnLst>
                              <p:par>
                                <p:cTn id="122" presetID="2" presetClass="entr" presetSubtype="3" fill="hold" nodeType="afterEffect">
                                  <p:stCondLst>
                                    <p:cond delay="0"/>
                                  </p:stCondLst>
                                  <p:childTnLst>
                                    <p:set>
                                      <p:cBhvr>
                                        <p:cTn id="123" dur="1" fill="hold">
                                          <p:stCondLst>
                                            <p:cond delay="0"/>
                                          </p:stCondLst>
                                        </p:cTn>
                                        <p:tgtEl>
                                          <p:spTgt spid="4129"/>
                                        </p:tgtEl>
                                        <p:attrNameLst>
                                          <p:attrName>style.visibility</p:attrName>
                                        </p:attrNameLst>
                                      </p:cBhvr>
                                      <p:to>
                                        <p:strVal val="visible"/>
                                      </p:to>
                                    </p:set>
                                    <p:anim calcmode="lin" valueType="num">
                                      <p:cBhvr additive="base">
                                        <p:cTn id="124" dur="500" fill="hold"/>
                                        <p:tgtEl>
                                          <p:spTgt spid="4129"/>
                                        </p:tgtEl>
                                        <p:attrNameLst>
                                          <p:attrName>ppt_x</p:attrName>
                                        </p:attrNameLst>
                                      </p:cBhvr>
                                      <p:tavLst>
                                        <p:tav tm="0">
                                          <p:val>
                                            <p:strVal val="1+#ppt_w/2"/>
                                          </p:val>
                                        </p:tav>
                                        <p:tav tm="100000">
                                          <p:val>
                                            <p:strVal val="#ppt_x"/>
                                          </p:val>
                                        </p:tav>
                                      </p:tavLst>
                                    </p:anim>
                                    <p:anim calcmode="lin" valueType="num">
                                      <p:cBhvr additive="base">
                                        <p:cTn id="125" dur="500" fill="hold"/>
                                        <p:tgtEl>
                                          <p:spTgt spid="4129"/>
                                        </p:tgtEl>
                                        <p:attrNameLst>
                                          <p:attrName>ppt_y</p:attrName>
                                        </p:attrNameLst>
                                      </p:cBhvr>
                                      <p:tavLst>
                                        <p:tav tm="0">
                                          <p:val>
                                            <p:strVal val="0-#ppt_h/2"/>
                                          </p:val>
                                        </p:tav>
                                        <p:tav tm="100000">
                                          <p:val>
                                            <p:strVal val="#ppt_y"/>
                                          </p:val>
                                        </p:tav>
                                      </p:tavLst>
                                    </p:anim>
                                  </p:childTnLst>
                                </p:cTn>
                              </p:par>
                              <p:par>
                                <p:cTn id="126" presetID="2" presetClass="entr" presetSubtype="3" fill="hold" nodeType="withEffect">
                                  <p:stCondLst>
                                    <p:cond delay="0"/>
                                  </p:stCondLst>
                                  <p:childTnLst>
                                    <p:set>
                                      <p:cBhvr>
                                        <p:cTn id="127" dur="1" fill="hold">
                                          <p:stCondLst>
                                            <p:cond delay="0"/>
                                          </p:stCondLst>
                                        </p:cTn>
                                        <p:tgtEl>
                                          <p:spTgt spid="4128"/>
                                        </p:tgtEl>
                                        <p:attrNameLst>
                                          <p:attrName>style.visibility</p:attrName>
                                        </p:attrNameLst>
                                      </p:cBhvr>
                                      <p:to>
                                        <p:strVal val="visible"/>
                                      </p:to>
                                    </p:set>
                                    <p:anim calcmode="lin" valueType="num">
                                      <p:cBhvr additive="base">
                                        <p:cTn id="128" dur="500" fill="hold"/>
                                        <p:tgtEl>
                                          <p:spTgt spid="4128"/>
                                        </p:tgtEl>
                                        <p:attrNameLst>
                                          <p:attrName>ppt_x</p:attrName>
                                        </p:attrNameLst>
                                      </p:cBhvr>
                                      <p:tavLst>
                                        <p:tav tm="0">
                                          <p:val>
                                            <p:strVal val="1+#ppt_w/2"/>
                                          </p:val>
                                        </p:tav>
                                        <p:tav tm="100000">
                                          <p:val>
                                            <p:strVal val="#ppt_x"/>
                                          </p:val>
                                        </p:tav>
                                      </p:tavLst>
                                    </p:anim>
                                    <p:anim calcmode="lin" valueType="num">
                                      <p:cBhvr additive="base">
                                        <p:cTn id="129" dur="500" fill="hold"/>
                                        <p:tgtEl>
                                          <p:spTgt spid="4128"/>
                                        </p:tgtEl>
                                        <p:attrNameLst>
                                          <p:attrName>ppt_y</p:attrName>
                                        </p:attrNameLst>
                                      </p:cBhvr>
                                      <p:tavLst>
                                        <p:tav tm="0">
                                          <p:val>
                                            <p:strVal val="0-#ppt_h/2"/>
                                          </p:val>
                                        </p:tav>
                                        <p:tav tm="100000">
                                          <p:val>
                                            <p:strVal val="#ppt_y"/>
                                          </p:val>
                                        </p:tav>
                                      </p:tavLst>
                                    </p:anim>
                                  </p:childTnLst>
                                </p:cTn>
                              </p:par>
                            </p:childTnLst>
                          </p:cTn>
                        </p:par>
                        <p:par>
                          <p:cTn id="130" fill="hold">
                            <p:stCondLst>
                              <p:cond delay="7000"/>
                            </p:stCondLst>
                            <p:childTnLst>
                              <p:par>
                                <p:cTn id="131" presetID="2" presetClass="entr" presetSubtype="3" fill="hold" nodeType="afterEffect">
                                  <p:stCondLst>
                                    <p:cond delay="0"/>
                                  </p:stCondLst>
                                  <p:childTnLst>
                                    <p:set>
                                      <p:cBhvr>
                                        <p:cTn id="132" dur="1" fill="hold">
                                          <p:stCondLst>
                                            <p:cond delay="0"/>
                                          </p:stCondLst>
                                        </p:cTn>
                                        <p:tgtEl>
                                          <p:spTgt spid="4131"/>
                                        </p:tgtEl>
                                        <p:attrNameLst>
                                          <p:attrName>style.visibility</p:attrName>
                                        </p:attrNameLst>
                                      </p:cBhvr>
                                      <p:to>
                                        <p:strVal val="visible"/>
                                      </p:to>
                                    </p:set>
                                    <p:anim calcmode="lin" valueType="num">
                                      <p:cBhvr additive="base">
                                        <p:cTn id="133" dur="500" fill="hold"/>
                                        <p:tgtEl>
                                          <p:spTgt spid="4131"/>
                                        </p:tgtEl>
                                        <p:attrNameLst>
                                          <p:attrName>ppt_x</p:attrName>
                                        </p:attrNameLst>
                                      </p:cBhvr>
                                      <p:tavLst>
                                        <p:tav tm="0">
                                          <p:val>
                                            <p:strVal val="1+#ppt_w/2"/>
                                          </p:val>
                                        </p:tav>
                                        <p:tav tm="100000">
                                          <p:val>
                                            <p:strVal val="#ppt_x"/>
                                          </p:val>
                                        </p:tav>
                                      </p:tavLst>
                                    </p:anim>
                                    <p:anim calcmode="lin" valueType="num">
                                      <p:cBhvr additive="base">
                                        <p:cTn id="134" dur="500" fill="hold"/>
                                        <p:tgtEl>
                                          <p:spTgt spid="4131"/>
                                        </p:tgtEl>
                                        <p:attrNameLst>
                                          <p:attrName>ppt_y</p:attrName>
                                        </p:attrNameLst>
                                      </p:cBhvr>
                                      <p:tavLst>
                                        <p:tav tm="0">
                                          <p:val>
                                            <p:strVal val="0-#ppt_h/2"/>
                                          </p:val>
                                        </p:tav>
                                        <p:tav tm="100000">
                                          <p:val>
                                            <p:strVal val="#ppt_y"/>
                                          </p:val>
                                        </p:tav>
                                      </p:tavLst>
                                    </p:anim>
                                  </p:childTnLst>
                                </p:cTn>
                              </p:par>
                              <p:par>
                                <p:cTn id="135" presetID="2" presetClass="entr" presetSubtype="3" fill="hold" nodeType="withEffect">
                                  <p:stCondLst>
                                    <p:cond delay="0"/>
                                  </p:stCondLst>
                                  <p:childTnLst>
                                    <p:set>
                                      <p:cBhvr>
                                        <p:cTn id="136" dur="1" fill="hold">
                                          <p:stCondLst>
                                            <p:cond delay="0"/>
                                          </p:stCondLst>
                                        </p:cTn>
                                        <p:tgtEl>
                                          <p:spTgt spid="4130"/>
                                        </p:tgtEl>
                                        <p:attrNameLst>
                                          <p:attrName>style.visibility</p:attrName>
                                        </p:attrNameLst>
                                      </p:cBhvr>
                                      <p:to>
                                        <p:strVal val="visible"/>
                                      </p:to>
                                    </p:set>
                                    <p:anim calcmode="lin" valueType="num">
                                      <p:cBhvr additive="base">
                                        <p:cTn id="137" dur="500" fill="hold"/>
                                        <p:tgtEl>
                                          <p:spTgt spid="4130"/>
                                        </p:tgtEl>
                                        <p:attrNameLst>
                                          <p:attrName>ppt_x</p:attrName>
                                        </p:attrNameLst>
                                      </p:cBhvr>
                                      <p:tavLst>
                                        <p:tav tm="0">
                                          <p:val>
                                            <p:strVal val="1+#ppt_w/2"/>
                                          </p:val>
                                        </p:tav>
                                        <p:tav tm="100000">
                                          <p:val>
                                            <p:strVal val="#ppt_x"/>
                                          </p:val>
                                        </p:tav>
                                      </p:tavLst>
                                    </p:anim>
                                    <p:anim calcmode="lin" valueType="num">
                                      <p:cBhvr additive="base">
                                        <p:cTn id="138" dur="500" fill="hold"/>
                                        <p:tgtEl>
                                          <p:spTgt spid="4130"/>
                                        </p:tgtEl>
                                        <p:attrNameLst>
                                          <p:attrName>ppt_y</p:attrName>
                                        </p:attrNameLst>
                                      </p:cBhvr>
                                      <p:tavLst>
                                        <p:tav tm="0">
                                          <p:val>
                                            <p:strVal val="0-#ppt_h/2"/>
                                          </p:val>
                                        </p:tav>
                                        <p:tav tm="100000">
                                          <p:val>
                                            <p:strVal val="#ppt_y"/>
                                          </p:val>
                                        </p:tav>
                                      </p:tavLst>
                                    </p:anim>
                                  </p:childTnLst>
                                </p:cTn>
                              </p:par>
                            </p:childTnLst>
                          </p:cTn>
                        </p:par>
                        <p:par>
                          <p:cTn id="139" fill="hold">
                            <p:stCondLst>
                              <p:cond delay="7500"/>
                            </p:stCondLst>
                            <p:childTnLst>
                              <p:par>
                                <p:cTn id="140" presetID="2" presetClass="entr" presetSubtype="9" fill="hold" nodeType="afterEffect">
                                  <p:stCondLst>
                                    <p:cond delay="0"/>
                                  </p:stCondLst>
                                  <p:childTnLst>
                                    <p:set>
                                      <p:cBhvr>
                                        <p:cTn id="141" dur="1" fill="hold">
                                          <p:stCondLst>
                                            <p:cond delay="0"/>
                                          </p:stCondLst>
                                        </p:cTn>
                                        <p:tgtEl>
                                          <p:spTgt spid="4133"/>
                                        </p:tgtEl>
                                        <p:attrNameLst>
                                          <p:attrName>style.visibility</p:attrName>
                                        </p:attrNameLst>
                                      </p:cBhvr>
                                      <p:to>
                                        <p:strVal val="visible"/>
                                      </p:to>
                                    </p:set>
                                    <p:anim calcmode="lin" valueType="num">
                                      <p:cBhvr additive="base">
                                        <p:cTn id="142" dur="500" fill="hold"/>
                                        <p:tgtEl>
                                          <p:spTgt spid="4133"/>
                                        </p:tgtEl>
                                        <p:attrNameLst>
                                          <p:attrName>ppt_x</p:attrName>
                                        </p:attrNameLst>
                                      </p:cBhvr>
                                      <p:tavLst>
                                        <p:tav tm="0">
                                          <p:val>
                                            <p:strVal val="0-#ppt_w/2"/>
                                          </p:val>
                                        </p:tav>
                                        <p:tav tm="100000">
                                          <p:val>
                                            <p:strVal val="#ppt_x"/>
                                          </p:val>
                                        </p:tav>
                                      </p:tavLst>
                                    </p:anim>
                                    <p:anim calcmode="lin" valueType="num">
                                      <p:cBhvr additive="base">
                                        <p:cTn id="143" dur="500" fill="hold"/>
                                        <p:tgtEl>
                                          <p:spTgt spid="4133"/>
                                        </p:tgtEl>
                                        <p:attrNameLst>
                                          <p:attrName>ppt_y</p:attrName>
                                        </p:attrNameLst>
                                      </p:cBhvr>
                                      <p:tavLst>
                                        <p:tav tm="0">
                                          <p:val>
                                            <p:strVal val="0-#ppt_h/2"/>
                                          </p:val>
                                        </p:tav>
                                        <p:tav tm="100000">
                                          <p:val>
                                            <p:strVal val="#ppt_y"/>
                                          </p:val>
                                        </p:tav>
                                      </p:tavLst>
                                    </p:anim>
                                  </p:childTnLst>
                                </p:cTn>
                              </p:par>
                              <p:par>
                                <p:cTn id="144" presetID="2" presetClass="entr" presetSubtype="9" fill="hold" nodeType="withEffect">
                                  <p:stCondLst>
                                    <p:cond delay="0"/>
                                  </p:stCondLst>
                                  <p:childTnLst>
                                    <p:set>
                                      <p:cBhvr>
                                        <p:cTn id="145" dur="1" fill="hold">
                                          <p:stCondLst>
                                            <p:cond delay="0"/>
                                          </p:stCondLst>
                                        </p:cTn>
                                        <p:tgtEl>
                                          <p:spTgt spid="4132"/>
                                        </p:tgtEl>
                                        <p:attrNameLst>
                                          <p:attrName>style.visibility</p:attrName>
                                        </p:attrNameLst>
                                      </p:cBhvr>
                                      <p:to>
                                        <p:strVal val="visible"/>
                                      </p:to>
                                    </p:set>
                                    <p:anim calcmode="lin" valueType="num">
                                      <p:cBhvr additive="base">
                                        <p:cTn id="146" dur="500" fill="hold"/>
                                        <p:tgtEl>
                                          <p:spTgt spid="4132"/>
                                        </p:tgtEl>
                                        <p:attrNameLst>
                                          <p:attrName>ppt_x</p:attrName>
                                        </p:attrNameLst>
                                      </p:cBhvr>
                                      <p:tavLst>
                                        <p:tav tm="0">
                                          <p:val>
                                            <p:strVal val="0-#ppt_w/2"/>
                                          </p:val>
                                        </p:tav>
                                        <p:tav tm="100000">
                                          <p:val>
                                            <p:strVal val="#ppt_x"/>
                                          </p:val>
                                        </p:tav>
                                      </p:tavLst>
                                    </p:anim>
                                    <p:anim calcmode="lin" valueType="num">
                                      <p:cBhvr additive="base">
                                        <p:cTn id="147" dur="500" fill="hold"/>
                                        <p:tgtEl>
                                          <p:spTgt spid="4132"/>
                                        </p:tgtEl>
                                        <p:attrNameLst>
                                          <p:attrName>ppt_y</p:attrName>
                                        </p:attrNameLst>
                                      </p:cBhvr>
                                      <p:tavLst>
                                        <p:tav tm="0">
                                          <p:val>
                                            <p:strVal val="0-#ppt_h/2"/>
                                          </p:val>
                                        </p:tav>
                                        <p:tav tm="100000">
                                          <p:val>
                                            <p:strVal val="#ppt_y"/>
                                          </p:val>
                                        </p:tav>
                                      </p:tavLst>
                                    </p:anim>
                                  </p:childTnLst>
                                </p:cTn>
                              </p:par>
                            </p:childTnLst>
                          </p:cTn>
                        </p:par>
                        <p:par>
                          <p:cTn id="148" fill="hold">
                            <p:stCondLst>
                              <p:cond delay="8000"/>
                            </p:stCondLst>
                            <p:childTnLst>
                              <p:par>
                                <p:cTn id="149" presetID="2" presetClass="entr" presetSubtype="9" fill="hold" nodeType="afterEffect">
                                  <p:stCondLst>
                                    <p:cond delay="0"/>
                                  </p:stCondLst>
                                  <p:childTnLst>
                                    <p:set>
                                      <p:cBhvr>
                                        <p:cTn id="150" dur="1" fill="hold">
                                          <p:stCondLst>
                                            <p:cond delay="0"/>
                                          </p:stCondLst>
                                        </p:cTn>
                                        <p:tgtEl>
                                          <p:spTgt spid="4135"/>
                                        </p:tgtEl>
                                        <p:attrNameLst>
                                          <p:attrName>style.visibility</p:attrName>
                                        </p:attrNameLst>
                                      </p:cBhvr>
                                      <p:to>
                                        <p:strVal val="visible"/>
                                      </p:to>
                                    </p:set>
                                    <p:anim calcmode="lin" valueType="num">
                                      <p:cBhvr additive="base">
                                        <p:cTn id="151" dur="500" fill="hold"/>
                                        <p:tgtEl>
                                          <p:spTgt spid="4135"/>
                                        </p:tgtEl>
                                        <p:attrNameLst>
                                          <p:attrName>ppt_x</p:attrName>
                                        </p:attrNameLst>
                                      </p:cBhvr>
                                      <p:tavLst>
                                        <p:tav tm="0">
                                          <p:val>
                                            <p:strVal val="0-#ppt_w/2"/>
                                          </p:val>
                                        </p:tav>
                                        <p:tav tm="100000">
                                          <p:val>
                                            <p:strVal val="#ppt_x"/>
                                          </p:val>
                                        </p:tav>
                                      </p:tavLst>
                                    </p:anim>
                                    <p:anim calcmode="lin" valueType="num">
                                      <p:cBhvr additive="base">
                                        <p:cTn id="152" dur="500" fill="hold"/>
                                        <p:tgtEl>
                                          <p:spTgt spid="4135"/>
                                        </p:tgtEl>
                                        <p:attrNameLst>
                                          <p:attrName>ppt_y</p:attrName>
                                        </p:attrNameLst>
                                      </p:cBhvr>
                                      <p:tavLst>
                                        <p:tav tm="0">
                                          <p:val>
                                            <p:strVal val="0-#ppt_h/2"/>
                                          </p:val>
                                        </p:tav>
                                        <p:tav tm="100000">
                                          <p:val>
                                            <p:strVal val="#ppt_y"/>
                                          </p:val>
                                        </p:tav>
                                      </p:tavLst>
                                    </p:anim>
                                  </p:childTnLst>
                                </p:cTn>
                              </p:par>
                              <p:par>
                                <p:cTn id="153" presetID="2" presetClass="entr" presetSubtype="9" fill="hold" nodeType="withEffect">
                                  <p:stCondLst>
                                    <p:cond delay="0"/>
                                  </p:stCondLst>
                                  <p:childTnLst>
                                    <p:set>
                                      <p:cBhvr>
                                        <p:cTn id="154" dur="1" fill="hold">
                                          <p:stCondLst>
                                            <p:cond delay="0"/>
                                          </p:stCondLst>
                                        </p:cTn>
                                        <p:tgtEl>
                                          <p:spTgt spid="4134"/>
                                        </p:tgtEl>
                                        <p:attrNameLst>
                                          <p:attrName>style.visibility</p:attrName>
                                        </p:attrNameLst>
                                      </p:cBhvr>
                                      <p:to>
                                        <p:strVal val="visible"/>
                                      </p:to>
                                    </p:set>
                                    <p:anim calcmode="lin" valueType="num">
                                      <p:cBhvr additive="base">
                                        <p:cTn id="155" dur="500" fill="hold"/>
                                        <p:tgtEl>
                                          <p:spTgt spid="4134"/>
                                        </p:tgtEl>
                                        <p:attrNameLst>
                                          <p:attrName>ppt_x</p:attrName>
                                        </p:attrNameLst>
                                      </p:cBhvr>
                                      <p:tavLst>
                                        <p:tav tm="0">
                                          <p:val>
                                            <p:strVal val="0-#ppt_w/2"/>
                                          </p:val>
                                        </p:tav>
                                        <p:tav tm="100000">
                                          <p:val>
                                            <p:strVal val="#ppt_x"/>
                                          </p:val>
                                        </p:tav>
                                      </p:tavLst>
                                    </p:anim>
                                    <p:anim calcmode="lin" valueType="num">
                                      <p:cBhvr additive="base">
                                        <p:cTn id="156" dur="500" fill="hold"/>
                                        <p:tgtEl>
                                          <p:spTgt spid="4134"/>
                                        </p:tgtEl>
                                        <p:attrNameLst>
                                          <p:attrName>ppt_y</p:attrName>
                                        </p:attrNameLst>
                                      </p:cBhvr>
                                      <p:tavLst>
                                        <p:tav tm="0">
                                          <p:val>
                                            <p:strVal val="0-#ppt_h/2"/>
                                          </p:val>
                                        </p:tav>
                                        <p:tav tm="100000">
                                          <p:val>
                                            <p:strVal val="#ppt_y"/>
                                          </p:val>
                                        </p:tav>
                                      </p:tavLst>
                                    </p:anim>
                                  </p:childTnLst>
                                </p:cTn>
                              </p:par>
                            </p:childTnLst>
                          </p:cTn>
                        </p:par>
                        <p:par>
                          <p:cTn id="157" fill="hold">
                            <p:stCondLst>
                              <p:cond delay="8500"/>
                            </p:stCondLst>
                            <p:childTnLst>
                              <p:par>
                                <p:cTn id="158" presetID="2" presetClass="entr" presetSubtype="1" fill="hold" nodeType="afterEffect">
                                  <p:stCondLst>
                                    <p:cond delay="0"/>
                                  </p:stCondLst>
                                  <p:childTnLst>
                                    <p:set>
                                      <p:cBhvr>
                                        <p:cTn id="159" dur="1" fill="hold">
                                          <p:stCondLst>
                                            <p:cond delay="0"/>
                                          </p:stCondLst>
                                        </p:cTn>
                                        <p:tgtEl>
                                          <p:spTgt spid="4137"/>
                                        </p:tgtEl>
                                        <p:attrNameLst>
                                          <p:attrName>style.visibility</p:attrName>
                                        </p:attrNameLst>
                                      </p:cBhvr>
                                      <p:to>
                                        <p:strVal val="visible"/>
                                      </p:to>
                                    </p:set>
                                    <p:anim calcmode="lin" valueType="num">
                                      <p:cBhvr additive="base">
                                        <p:cTn id="160" dur="500" fill="hold"/>
                                        <p:tgtEl>
                                          <p:spTgt spid="4137"/>
                                        </p:tgtEl>
                                        <p:attrNameLst>
                                          <p:attrName>ppt_x</p:attrName>
                                        </p:attrNameLst>
                                      </p:cBhvr>
                                      <p:tavLst>
                                        <p:tav tm="0">
                                          <p:val>
                                            <p:strVal val="#ppt_x"/>
                                          </p:val>
                                        </p:tav>
                                        <p:tav tm="100000">
                                          <p:val>
                                            <p:strVal val="#ppt_x"/>
                                          </p:val>
                                        </p:tav>
                                      </p:tavLst>
                                    </p:anim>
                                    <p:anim calcmode="lin" valueType="num">
                                      <p:cBhvr additive="base">
                                        <p:cTn id="161" dur="500" fill="hold"/>
                                        <p:tgtEl>
                                          <p:spTgt spid="4137"/>
                                        </p:tgtEl>
                                        <p:attrNameLst>
                                          <p:attrName>ppt_y</p:attrName>
                                        </p:attrNameLst>
                                      </p:cBhvr>
                                      <p:tavLst>
                                        <p:tav tm="0">
                                          <p:val>
                                            <p:strVal val="0-#ppt_h/2"/>
                                          </p:val>
                                        </p:tav>
                                        <p:tav tm="100000">
                                          <p:val>
                                            <p:strVal val="#ppt_y"/>
                                          </p:val>
                                        </p:tav>
                                      </p:tavLst>
                                    </p:anim>
                                  </p:childTnLst>
                                </p:cTn>
                              </p:par>
                              <p:par>
                                <p:cTn id="162" presetID="2" presetClass="entr" presetSubtype="1" fill="hold" nodeType="withEffect">
                                  <p:stCondLst>
                                    <p:cond delay="0"/>
                                  </p:stCondLst>
                                  <p:childTnLst>
                                    <p:set>
                                      <p:cBhvr>
                                        <p:cTn id="163" dur="1" fill="hold">
                                          <p:stCondLst>
                                            <p:cond delay="0"/>
                                          </p:stCondLst>
                                        </p:cTn>
                                        <p:tgtEl>
                                          <p:spTgt spid="4136"/>
                                        </p:tgtEl>
                                        <p:attrNameLst>
                                          <p:attrName>style.visibility</p:attrName>
                                        </p:attrNameLst>
                                      </p:cBhvr>
                                      <p:to>
                                        <p:strVal val="visible"/>
                                      </p:to>
                                    </p:set>
                                    <p:anim calcmode="lin" valueType="num">
                                      <p:cBhvr additive="base">
                                        <p:cTn id="164" dur="500" fill="hold"/>
                                        <p:tgtEl>
                                          <p:spTgt spid="4136"/>
                                        </p:tgtEl>
                                        <p:attrNameLst>
                                          <p:attrName>ppt_x</p:attrName>
                                        </p:attrNameLst>
                                      </p:cBhvr>
                                      <p:tavLst>
                                        <p:tav tm="0">
                                          <p:val>
                                            <p:strVal val="#ppt_x"/>
                                          </p:val>
                                        </p:tav>
                                        <p:tav tm="100000">
                                          <p:val>
                                            <p:strVal val="#ppt_x"/>
                                          </p:val>
                                        </p:tav>
                                      </p:tavLst>
                                    </p:anim>
                                    <p:anim calcmode="lin" valueType="num">
                                      <p:cBhvr additive="base">
                                        <p:cTn id="165" dur="500" fill="hold"/>
                                        <p:tgtEl>
                                          <p:spTgt spid="4136"/>
                                        </p:tgtEl>
                                        <p:attrNameLst>
                                          <p:attrName>ppt_y</p:attrName>
                                        </p:attrNameLst>
                                      </p:cBhvr>
                                      <p:tavLst>
                                        <p:tav tm="0">
                                          <p:val>
                                            <p:strVal val="0-#ppt_h/2"/>
                                          </p:val>
                                        </p:tav>
                                        <p:tav tm="100000">
                                          <p:val>
                                            <p:strVal val="#ppt_y"/>
                                          </p:val>
                                        </p:tav>
                                      </p:tavLst>
                                    </p:anim>
                                  </p:childTnLst>
                                </p:cTn>
                              </p:par>
                            </p:childTnLst>
                          </p:cTn>
                        </p:par>
                        <p:par>
                          <p:cTn id="166" fill="hold">
                            <p:stCondLst>
                              <p:cond delay="9000"/>
                            </p:stCondLst>
                            <p:childTnLst>
                              <p:par>
                                <p:cTn id="167" presetID="2" presetClass="entr" presetSubtype="9" fill="hold" nodeType="afterEffect">
                                  <p:stCondLst>
                                    <p:cond delay="0"/>
                                  </p:stCondLst>
                                  <p:childTnLst>
                                    <p:set>
                                      <p:cBhvr>
                                        <p:cTn id="168" dur="1" fill="hold">
                                          <p:stCondLst>
                                            <p:cond delay="0"/>
                                          </p:stCondLst>
                                        </p:cTn>
                                        <p:tgtEl>
                                          <p:spTgt spid="4139"/>
                                        </p:tgtEl>
                                        <p:attrNameLst>
                                          <p:attrName>style.visibility</p:attrName>
                                        </p:attrNameLst>
                                      </p:cBhvr>
                                      <p:to>
                                        <p:strVal val="visible"/>
                                      </p:to>
                                    </p:set>
                                    <p:anim calcmode="lin" valueType="num">
                                      <p:cBhvr additive="base">
                                        <p:cTn id="169" dur="500" fill="hold"/>
                                        <p:tgtEl>
                                          <p:spTgt spid="4139"/>
                                        </p:tgtEl>
                                        <p:attrNameLst>
                                          <p:attrName>ppt_x</p:attrName>
                                        </p:attrNameLst>
                                      </p:cBhvr>
                                      <p:tavLst>
                                        <p:tav tm="0">
                                          <p:val>
                                            <p:strVal val="0-#ppt_w/2"/>
                                          </p:val>
                                        </p:tav>
                                        <p:tav tm="100000">
                                          <p:val>
                                            <p:strVal val="#ppt_x"/>
                                          </p:val>
                                        </p:tav>
                                      </p:tavLst>
                                    </p:anim>
                                    <p:anim calcmode="lin" valueType="num">
                                      <p:cBhvr additive="base">
                                        <p:cTn id="170" dur="500" fill="hold"/>
                                        <p:tgtEl>
                                          <p:spTgt spid="4139"/>
                                        </p:tgtEl>
                                        <p:attrNameLst>
                                          <p:attrName>ppt_y</p:attrName>
                                        </p:attrNameLst>
                                      </p:cBhvr>
                                      <p:tavLst>
                                        <p:tav tm="0">
                                          <p:val>
                                            <p:strVal val="0-#ppt_h/2"/>
                                          </p:val>
                                        </p:tav>
                                        <p:tav tm="100000">
                                          <p:val>
                                            <p:strVal val="#ppt_y"/>
                                          </p:val>
                                        </p:tav>
                                      </p:tavLst>
                                    </p:anim>
                                  </p:childTnLst>
                                </p:cTn>
                              </p:par>
                              <p:par>
                                <p:cTn id="171" presetID="2" presetClass="entr" presetSubtype="9" fill="hold" nodeType="withEffect">
                                  <p:stCondLst>
                                    <p:cond delay="0"/>
                                  </p:stCondLst>
                                  <p:childTnLst>
                                    <p:set>
                                      <p:cBhvr>
                                        <p:cTn id="172" dur="1" fill="hold">
                                          <p:stCondLst>
                                            <p:cond delay="0"/>
                                          </p:stCondLst>
                                        </p:cTn>
                                        <p:tgtEl>
                                          <p:spTgt spid="4138"/>
                                        </p:tgtEl>
                                        <p:attrNameLst>
                                          <p:attrName>style.visibility</p:attrName>
                                        </p:attrNameLst>
                                      </p:cBhvr>
                                      <p:to>
                                        <p:strVal val="visible"/>
                                      </p:to>
                                    </p:set>
                                    <p:anim calcmode="lin" valueType="num">
                                      <p:cBhvr additive="base">
                                        <p:cTn id="173" dur="500" fill="hold"/>
                                        <p:tgtEl>
                                          <p:spTgt spid="4138"/>
                                        </p:tgtEl>
                                        <p:attrNameLst>
                                          <p:attrName>ppt_x</p:attrName>
                                        </p:attrNameLst>
                                      </p:cBhvr>
                                      <p:tavLst>
                                        <p:tav tm="0">
                                          <p:val>
                                            <p:strVal val="0-#ppt_w/2"/>
                                          </p:val>
                                        </p:tav>
                                        <p:tav tm="100000">
                                          <p:val>
                                            <p:strVal val="#ppt_x"/>
                                          </p:val>
                                        </p:tav>
                                      </p:tavLst>
                                    </p:anim>
                                    <p:anim calcmode="lin" valueType="num">
                                      <p:cBhvr additive="base">
                                        <p:cTn id="174" dur="500" fill="hold"/>
                                        <p:tgtEl>
                                          <p:spTgt spid="4138"/>
                                        </p:tgtEl>
                                        <p:attrNameLst>
                                          <p:attrName>ppt_y</p:attrName>
                                        </p:attrNameLst>
                                      </p:cBhvr>
                                      <p:tavLst>
                                        <p:tav tm="0">
                                          <p:val>
                                            <p:strVal val="0-#ppt_h/2"/>
                                          </p:val>
                                        </p:tav>
                                        <p:tav tm="100000">
                                          <p:val>
                                            <p:strVal val="#ppt_y"/>
                                          </p:val>
                                        </p:tav>
                                      </p:tavLst>
                                    </p:anim>
                                  </p:childTnLst>
                                </p:cTn>
                              </p:par>
                            </p:childTnLst>
                          </p:cTn>
                        </p:par>
                        <p:par>
                          <p:cTn id="175" fill="hold">
                            <p:stCondLst>
                              <p:cond delay="9500"/>
                            </p:stCondLst>
                            <p:childTnLst>
                              <p:par>
                                <p:cTn id="176" presetID="2" presetClass="entr" presetSubtype="3" fill="hold" nodeType="afterEffect">
                                  <p:stCondLst>
                                    <p:cond delay="0"/>
                                  </p:stCondLst>
                                  <p:childTnLst>
                                    <p:set>
                                      <p:cBhvr>
                                        <p:cTn id="177" dur="1" fill="hold">
                                          <p:stCondLst>
                                            <p:cond delay="0"/>
                                          </p:stCondLst>
                                        </p:cTn>
                                        <p:tgtEl>
                                          <p:spTgt spid="4141"/>
                                        </p:tgtEl>
                                        <p:attrNameLst>
                                          <p:attrName>style.visibility</p:attrName>
                                        </p:attrNameLst>
                                      </p:cBhvr>
                                      <p:to>
                                        <p:strVal val="visible"/>
                                      </p:to>
                                    </p:set>
                                    <p:anim calcmode="lin" valueType="num">
                                      <p:cBhvr additive="base">
                                        <p:cTn id="178" dur="500" fill="hold"/>
                                        <p:tgtEl>
                                          <p:spTgt spid="4141"/>
                                        </p:tgtEl>
                                        <p:attrNameLst>
                                          <p:attrName>ppt_x</p:attrName>
                                        </p:attrNameLst>
                                      </p:cBhvr>
                                      <p:tavLst>
                                        <p:tav tm="0">
                                          <p:val>
                                            <p:strVal val="1+#ppt_w/2"/>
                                          </p:val>
                                        </p:tav>
                                        <p:tav tm="100000">
                                          <p:val>
                                            <p:strVal val="#ppt_x"/>
                                          </p:val>
                                        </p:tav>
                                      </p:tavLst>
                                    </p:anim>
                                    <p:anim calcmode="lin" valueType="num">
                                      <p:cBhvr additive="base">
                                        <p:cTn id="179" dur="500" fill="hold"/>
                                        <p:tgtEl>
                                          <p:spTgt spid="4141"/>
                                        </p:tgtEl>
                                        <p:attrNameLst>
                                          <p:attrName>ppt_y</p:attrName>
                                        </p:attrNameLst>
                                      </p:cBhvr>
                                      <p:tavLst>
                                        <p:tav tm="0">
                                          <p:val>
                                            <p:strVal val="0-#ppt_h/2"/>
                                          </p:val>
                                        </p:tav>
                                        <p:tav tm="100000">
                                          <p:val>
                                            <p:strVal val="#ppt_y"/>
                                          </p:val>
                                        </p:tav>
                                      </p:tavLst>
                                    </p:anim>
                                  </p:childTnLst>
                                </p:cTn>
                              </p:par>
                              <p:par>
                                <p:cTn id="180" presetID="2" presetClass="entr" presetSubtype="3" fill="hold" nodeType="withEffect">
                                  <p:stCondLst>
                                    <p:cond delay="0"/>
                                  </p:stCondLst>
                                  <p:childTnLst>
                                    <p:set>
                                      <p:cBhvr>
                                        <p:cTn id="181" dur="1" fill="hold">
                                          <p:stCondLst>
                                            <p:cond delay="0"/>
                                          </p:stCondLst>
                                        </p:cTn>
                                        <p:tgtEl>
                                          <p:spTgt spid="4140"/>
                                        </p:tgtEl>
                                        <p:attrNameLst>
                                          <p:attrName>style.visibility</p:attrName>
                                        </p:attrNameLst>
                                      </p:cBhvr>
                                      <p:to>
                                        <p:strVal val="visible"/>
                                      </p:to>
                                    </p:set>
                                    <p:anim calcmode="lin" valueType="num">
                                      <p:cBhvr additive="base">
                                        <p:cTn id="182" dur="500" fill="hold"/>
                                        <p:tgtEl>
                                          <p:spTgt spid="4140"/>
                                        </p:tgtEl>
                                        <p:attrNameLst>
                                          <p:attrName>ppt_x</p:attrName>
                                        </p:attrNameLst>
                                      </p:cBhvr>
                                      <p:tavLst>
                                        <p:tav tm="0">
                                          <p:val>
                                            <p:strVal val="1+#ppt_w/2"/>
                                          </p:val>
                                        </p:tav>
                                        <p:tav tm="100000">
                                          <p:val>
                                            <p:strVal val="#ppt_x"/>
                                          </p:val>
                                        </p:tav>
                                      </p:tavLst>
                                    </p:anim>
                                    <p:anim calcmode="lin" valueType="num">
                                      <p:cBhvr additive="base">
                                        <p:cTn id="183" dur="500" fill="hold"/>
                                        <p:tgtEl>
                                          <p:spTgt spid="4140"/>
                                        </p:tgtEl>
                                        <p:attrNameLst>
                                          <p:attrName>ppt_y</p:attrName>
                                        </p:attrNameLst>
                                      </p:cBhvr>
                                      <p:tavLst>
                                        <p:tav tm="0">
                                          <p:val>
                                            <p:strVal val="0-#ppt_h/2"/>
                                          </p:val>
                                        </p:tav>
                                        <p:tav tm="100000">
                                          <p:val>
                                            <p:strVal val="#ppt_y"/>
                                          </p:val>
                                        </p:tav>
                                      </p:tavLst>
                                    </p:anim>
                                  </p:childTnLst>
                                </p:cTn>
                              </p:par>
                            </p:childTnLst>
                          </p:cTn>
                        </p:par>
                        <p:par>
                          <p:cTn id="184" fill="hold">
                            <p:stCondLst>
                              <p:cond delay="10000"/>
                            </p:stCondLst>
                            <p:childTnLst>
                              <p:par>
                                <p:cTn id="185" presetID="2" presetClass="entr" presetSubtype="9" fill="hold" nodeType="afterEffect">
                                  <p:stCondLst>
                                    <p:cond delay="0"/>
                                  </p:stCondLst>
                                  <p:childTnLst>
                                    <p:set>
                                      <p:cBhvr>
                                        <p:cTn id="186" dur="1" fill="hold">
                                          <p:stCondLst>
                                            <p:cond delay="0"/>
                                          </p:stCondLst>
                                        </p:cTn>
                                        <p:tgtEl>
                                          <p:spTgt spid="4143"/>
                                        </p:tgtEl>
                                        <p:attrNameLst>
                                          <p:attrName>style.visibility</p:attrName>
                                        </p:attrNameLst>
                                      </p:cBhvr>
                                      <p:to>
                                        <p:strVal val="visible"/>
                                      </p:to>
                                    </p:set>
                                    <p:anim calcmode="lin" valueType="num">
                                      <p:cBhvr additive="base">
                                        <p:cTn id="187" dur="500" fill="hold"/>
                                        <p:tgtEl>
                                          <p:spTgt spid="4143"/>
                                        </p:tgtEl>
                                        <p:attrNameLst>
                                          <p:attrName>ppt_x</p:attrName>
                                        </p:attrNameLst>
                                      </p:cBhvr>
                                      <p:tavLst>
                                        <p:tav tm="0">
                                          <p:val>
                                            <p:strVal val="0-#ppt_w/2"/>
                                          </p:val>
                                        </p:tav>
                                        <p:tav tm="100000">
                                          <p:val>
                                            <p:strVal val="#ppt_x"/>
                                          </p:val>
                                        </p:tav>
                                      </p:tavLst>
                                    </p:anim>
                                    <p:anim calcmode="lin" valueType="num">
                                      <p:cBhvr additive="base">
                                        <p:cTn id="188" dur="500" fill="hold"/>
                                        <p:tgtEl>
                                          <p:spTgt spid="4143"/>
                                        </p:tgtEl>
                                        <p:attrNameLst>
                                          <p:attrName>ppt_y</p:attrName>
                                        </p:attrNameLst>
                                      </p:cBhvr>
                                      <p:tavLst>
                                        <p:tav tm="0">
                                          <p:val>
                                            <p:strVal val="0-#ppt_h/2"/>
                                          </p:val>
                                        </p:tav>
                                        <p:tav tm="100000">
                                          <p:val>
                                            <p:strVal val="#ppt_y"/>
                                          </p:val>
                                        </p:tav>
                                      </p:tavLst>
                                    </p:anim>
                                  </p:childTnLst>
                                </p:cTn>
                              </p:par>
                              <p:par>
                                <p:cTn id="189" presetID="2" presetClass="entr" presetSubtype="9" fill="hold" nodeType="withEffect">
                                  <p:stCondLst>
                                    <p:cond delay="0"/>
                                  </p:stCondLst>
                                  <p:childTnLst>
                                    <p:set>
                                      <p:cBhvr>
                                        <p:cTn id="190" dur="1" fill="hold">
                                          <p:stCondLst>
                                            <p:cond delay="0"/>
                                          </p:stCondLst>
                                        </p:cTn>
                                        <p:tgtEl>
                                          <p:spTgt spid="4142"/>
                                        </p:tgtEl>
                                        <p:attrNameLst>
                                          <p:attrName>style.visibility</p:attrName>
                                        </p:attrNameLst>
                                      </p:cBhvr>
                                      <p:to>
                                        <p:strVal val="visible"/>
                                      </p:to>
                                    </p:set>
                                    <p:anim calcmode="lin" valueType="num">
                                      <p:cBhvr additive="base">
                                        <p:cTn id="191" dur="500" fill="hold"/>
                                        <p:tgtEl>
                                          <p:spTgt spid="4142"/>
                                        </p:tgtEl>
                                        <p:attrNameLst>
                                          <p:attrName>ppt_x</p:attrName>
                                        </p:attrNameLst>
                                      </p:cBhvr>
                                      <p:tavLst>
                                        <p:tav tm="0">
                                          <p:val>
                                            <p:strVal val="0-#ppt_w/2"/>
                                          </p:val>
                                        </p:tav>
                                        <p:tav tm="100000">
                                          <p:val>
                                            <p:strVal val="#ppt_x"/>
                                          </p:val>
                                        </p:tav>
                                      </p:tavLst>
                                    </p:anim>
                                    <p:anim calcmode="lin" valueType="num">
                                      <p:cBhvr additive="base">
                                        <p:cTn id="192" dur="500" fill="hold"/>
                                        <p:tgtEl>
                                          <p:spTgt spid="4142"/>
                                        </p:tgtEl>
                                        <p:attrNameLst>
                                          <p:attrName>ppt_y</p:attrName>
                                        </p:attrNameLst>
                                      </p:cBhvr>
                                      <p:tavLst>
                                        <p:tav tm="0">
                                          <p:val>
                                            <p:strVal val="0-#ppt_h/2"/>
                                          </p:val>
                                        </p:tav>
                                        <p:tav tm="100000">
                                          <p:val>
                                            <p:strVal val="#ppt_y"/>
                                          </p:val>
                                        </p:tav>
                                      </p:tavLst>
                                    </p:anim>
                                  </p:childTnLst>
                                </p:cTn>
                              </p:par>
                            </p:childTnLst>
                          </p:cTn>
                        </p:par>
                        <p:par>
                          <p:cTn id="193" fill="hold">
                            <p:stCondLst>
                              <p:cond delay="10500"/>
                            </p:stCondLst>
                            <p:childTnLst>
                              <p:par>
                                <p:cTn id="194" presetID="2" presetClass="entr" presetSubtype="8" fill="hold" nodeType="afterEffect">
                                  <p:stCondLst>
                                    <p:cond delay="0"/>
                                  </p:stCondLst>
                                  <p:childTnLst>
                                    <p:set>
                                      <p:cBhvr>
                                        <p:cTn id="195" dur="1" fill="hold">
                                          <p:stCondLst>
                                            <p:cond delay="0"/>
                                          </p:stCondLst>
                                        </p:cTn>
                                        <p:tgtEl>
                                          <p:spTgt spid="4145"/>
                                        </p:tgtEl>
                                        <p:attrNameLst>
                                          <p:attrName>style.visibility</p:attrName>
                                        </p:attrNameLst>
                                      </p:cBhvr>
                                      <p:to>
                                        <p:strVal val="visible"/>
                                      </p:to>
                                    </p:set>
                                    <p:anim calcmode="lin" valueType="num">
                                      <p:cBhvr additive="base">
                                        <p:cTn id="196" dur="500" fill="hold"/>
                                        <p:tgtEl>
                                          <p:spTgt spid="4145"/>
                                        </p:tgtEl>
                                        <p:attrNameLst>
                                          <p:attrName>ppt_x</p:attrName>
                                        </p:attrNameLst>
                                      </p:cBhvr>
                                      <p:tavLst>
                                        <p:tav tm="0">
                                          <p:val>
                                            <p:strVal val="0-#ppt_w/2"/>
                                          </p:val>
                                        </p:tav>
                                        <p:tav tm="100000">
                                          <p:val>
                                            <p:strVal val="#ppt_x"/>
                                          </p:val>
                                        </p:tav>
                                      </p:tavLst>
                                    </p:anim>
                                    <p:anim calcmode="lin" valueType="num">
                                      <p:cBhvr additive="base">
                                        <p:cTn id="197" dur="500" fill="hold"/>
                                        <p:tgtEl>
                                          <p:spTgt spid="4145"/>
                                        </p:tgtEl>
                                        <p:attrNameLst>
                                          <p:attrName>ppt_y</p:attrName>
                                        </p:attrNameLst>
                                      </p:cBhvr>
                                      <p:tavLst>
                                        <p:tav tm="0">
                                          <p:val>
                                            <p:strVal val="#ppt_y"/>
                                          </p:val>
                                        </p:tav>
                                        <p:tav tm="100000">
                                          <p:val>
                                            <p:strVal val="#ppt_y"/>
                                          </p:val>
                                        </p:tav>
                                      </p:tavLst>
                                    </p:anim>
                                  </p:childTnLst>
                                </p:cTn>
                              </p:par>
                              <p:par>
                                <p:cTn id="198" presetID="2" presetClass="entr" presetSubtype="8" fill="hold" nodeType="withEffect">
                                  <p:stCondLst>
                                    <p:cond delay="0"/>
                                  </p:stCondLst>
                                  <p:childTnLst>
                                    <p:set>
                                      <p:cBhvr>
                                        <p:cTn id="199" dur="1" fill="hold">
                                          <p:stCondLst>
                                            <p:cond delay="0"/>
                                          </p:stCondLst>
                                        </p:cTn>
                                        <p:tgtEl>
                                          <p:spTgt spid="4144"/>
                                        </p:tgtEl>
                                        <p:attrNameLst>
                                          <p:attrName>style.visibility</p:attrName>
                                        </p:attrNameLst>
                                      </p:cBhvr>
                                      <p:to>
                                        <p:strVal val="visible"/>
                                      </p:to>
                                    </p:set>
                                    <p:anim calcmode="lin" valueType="num">
                                      <p:cBhvr additive="base">
                                        <p:cTn id="200" dur="500" fill="hold"/>
                                        <p:tgtEl>
                                          <p:spTgt spid="4144"/>
                                        </p:tgtEl>
                                        <p:attrNameLst>
                                          <p:attrName>ppt_x</p:attrName>
                                        </p:attrNameLst>
                                      </p:cBhvr>
                                      <p:tavLst>
                                        <p:tav tm="0">
                                          <p:val>
                                            <p:strVal val="0-#ppt_w/2"/>
                                          </p:val>
                                        </p:tav>
                                        <p:tav tm="100000">
                                          <p:val>
                                            <p:strVal val="#ppt_x"/>
                                          </p:val>
                                        </p:tav>
                                      </p:tavLst>
                                    </p:anim>
                                    <p:anim calcmode="lin" valueType="num">
                                      <p:cBhvr additive="base">
                                        <p:cTn id="201" dur="500" fill="hold"/>
                                        <p:tgtEl>
                                          <p:spTgt spid="4144"/>
                                        </p:tgtEl>
                                        <p:attrNameLst>
                                          <p:attrName>ppt_y</p:attrName>
                                        </p:attrNameLst>
                                      </p:cBhvr>
                                      <p:tavLst>
                                        <p:tav tm="0">
                                          <p:val>
                                            <p:strVal val="#ppt_y"/>
                                          </p:val>
                                        </p:tav>
                                        <p:tav tm="100000">
                                          <p:val>
                                            <p:strVal val="#ppt_y"/>
                                          </p:val>
                                        </p:tav>
                                      </p:tavLst>
                                    </p:anim>
                                  </p:childTnLst>
                                </p:cTn>
                              </p:par>
                            </p:childTnLst>
                          </p:cTn>
                        </p:par>
                        <p:par>
                          <p:cTn id="202" fill="hold">
                            <p:stCondLst>
                              <p:cond delay="11000"/>
                            </p:stCondLst>
                            <p:childTnLst>
                              <p:par>
                                <p:cTn id="203" presetID="2" presetClass="entr" presetSubtype="8" fill="hold" nodeType="afterEffect">
                                  <p:stCondLst>
                                    <p:cond delay="0"/>
                                  </p:stCondLst>
                                  <p:childTnLst>
                                    <p:set>
                                      <p:cBhvr>
                                        <p:cTn id="204" dur="1" fill="hold">
                                          <p:stCondLst>
                                            <p:cond delay="0"/>
                                          </p:stCondLst>
                                        </p:cTn>
                                        <p:tgtEl>
                                          <p:spTgt spid="4147"/>
                                        </p:tgtEl>
                                        <p:attrNameLst>
                                          <p:attrName>style.visibility</p:attrName>
                                        </p:attrNameLst>
                                      </p:cBhvr>
                                      <p:to>
                                        <p:strVal val="visible"/>
                                      </p:to>
                                    </p:set>
                                    <p:anim calcmode="lin" valueType="num">
                                      <p:cBhvr additive="base">
                                        <p:cTn id="205" dur="500" fill="hold"/>
                                        <p:tgtEl>
                                          <p:spTgt spid="4147"/>
                                        </p:tgtEl>
                                        <p:attrNameLst>
                                          <p:attrName>ppt_x</p:attrName>
                                        </p:attrNameLst>
                                      </p:cBhvr>
                                      <p:tavLst>
                                        <p:tav tm="0">
                                          <p:val>
                                            <p:strVal val="0-#ppt_w/2"/>
                                          </p:val>
                                        </p:tav>
                                        <p:tav tm="100000">
                                          <p:val>
                                            <p:strVal val="#ppt_x"/>
                                          </p:val>
                                        </p:tav>
                                      </p:tavLst>
                                    </p:anim>
                                    <p:anim calcmode="lin" valueType="num">
                                      <p:cBhvr additive="base">
                                        <p:cTn id="206" dur="500" fill="hold"/>
                                        <p:tgtEl>
                                          <p:spTgt spid="4147"/>
                                        </p:tgtEl>
                                        <p:attrNameLst>
                                          <p:attrName>ppt_y</p:attrName>
                                        </p:attrNameLst>
                                      </p:cBhvr>
                                      <p:tavLst>
                                        <p:tav tm="0">
                                          <p:val>
                                            <p:strVal val="#ppt_y"/>
                                          </p:val>
                                        </p:tav>
                                        <p:tav tm="100000">
                                          <p:val>
                                            <p:strVal val="#ppt_y"/>
                                          </p:val>
                                        </p:tav>
                                      </p:tavLst>
                                    </p:anim>
                                  </p:childTnLst>
                                </p:cTn>
                              </p:par>
                              <p:par>
                                <p:cTn id="207" presetID="2" presetClass="entr" presetSubtype="8" fill="hold" nodeType="withEffect">
                                  <p:stCondLst>
                                    <p:cond delay="0"/>
                                  </p:stCondLst>
                                  <p:childTnLst>
                                    <p:set>
                                      <p:cBhvr>
                                        <p:cTn id="208" dur="1" fill="hold">
                                          <p:stCondLst>
                                            <p:cond delay="0"/>
                                          </p:stCondLst>
                                        </p:cTn>
                                        <p:tgtEl>
                                          <p:spTgt spid="4146"/>
                                        </p:tgtEl>
                                        <p:attrNameLst>
                                          <p:attrName>style.visibility</p:attrName>
                                        </p:attrNameLst>
                                      </p:cBhvr>
                                      <p:to>
                                        <p:strVal val="visible"/>
                                      </p:to>
                                    </p:set>
                                    <p:anim calcmode="lin" valueType="num">
                                      <p:cBhvr additive="base">
                                        <p:cTn id="209" dur="500" fill="hold"/>
                                        <p:tgtEl>
                                          <p:spTgt spid="4146"/>
                                        </p:tgtEl>
                                        <p:attrNameLst>
                                          <p:attrName>ppt_x</p:attrName>
                                        </p:attrNameLst>
                                      </p:cBhvr>
                                      <p:tavLst>
                                        <p:tav tm="0">
                                          <p:val>
                                            <p:strVal val="0-#ppt_w/2"/>
                                          </p:val>
                                        </p:tav>
                                        <p:tav tm="100000">
                                          <p:val>
                                            <p:strVal val="#ppt_x"/>
                                          </p:val>
                                        </p:tav>
                                      </p:tavLst>
                                    </p:anim>
                                    <p:anim calcmode="lin" valueType="num">
                                      <p:cBhvr additive="base">
                                        <p:cTn id="210" dur="500" fill="hold"/>
                                        <p:tgtEl>
                                          <p:spTgt spid="4146"/>
                                        </p:tgtEl>
                                        <p:attrNameLst>
                                          <p:attrName>ppt_y</p:attrName>
                                        </p:attrNameLst>
                                      </p:cBhvr>
                                      <p:tavLst>
                                        <p:tav tm="0">
                                          <p:val>
                                            <p:strVal val="#ppt_y"/>
                                          </p:val>
                                        </p:tav>
                                        <p:tav tm="100000">
                                          <p:val>
                                            <p:strVal val="#ppt_y"/>
                                          </p:val>
                                        </p:tav>
                                      </p:tavLst>
                                    </p:anim>
                                  </p:childTnLst>
                                </p:cTn>
                              </p:par>
                            </p:childTnLst>
                          </p:cTn>
                        </p:par>
                        <p:par>
                          <p:cTn id="211" fill="hold">
                            <p:stCondLst>
                              <p:cond delay="11500"/>
                            </p:stCondLst>
                            <p:childTnLst>
                              <p:par>
                                <p:cTn id="212" presetID="2" presetClass="entr" presetSubtype="9" fill="hold" nodeType="afterEffect">
                                  <p:stCondLst>
                                    <p:cond delay="0"/>
                                  </p:stCondLst>
                                  <p:childTnLst>
                                    <p:set>
                                      <p:cBhvr>
                                        <p:cTn id="213" dur="1" fill="hold">
                                          <p:stCondLst>
                                            <p:cond delay="0"/>
                                          </p:stCondLst>
                                        </p:cTn>
                                        <p:tgtEl>
                                          <p:spTgt spid="4149"/>
                                        </p:tgtEl>
                                        <p:attrNameLst>
                                          <p:attrName>style.visibility</p:attrName>
                                        </p:attrNameLst>
                                      </p:cBhvr>
                                      <p:to>
                                        <p:strVal val="visible"/>
                                      </p:to>
                                    </p:set>
                                    <p:anim calcmode="lin" valueType="num">
                                      <p:cBhvr additive="base">
                                        <p:cTn id="214" dur="500" fill="hold"/>
                                        <p:tgtEl>
                                          <p:spTgt spid="4149"/>
                                        </p:tgtEl>
                                        <p:attrNameLst>
                                          <p:attrName>ppt_x</p:attrName>
                                        </p:attrNameLst>
                                      </p:cBhvr>
                                      <p:tavLst>
                                        <p:tav tm="0">
                                          <p:val>
                                            <p:strVal val="0-#ppt_w/2"/>
                                          </p:val>
                                        </p:tav>
                                        <p:tav tm="100000">
                                          <p:val>
                                            <p:strVal val="#ppt_x"/>
                                          </p:val>
                                        </p:tav>
                                      </p:tavLst>
                                    </p:anim>
                                    <p:anim calcmode="lin" valueType="num">
                                      <p:cBhvr additive="base">
                                        <p:cTn id="215" dur="500" fill="hold"/>
                                        <p:tgtEl>
                                          <p:spTgt spid="4149"/>
                                        </p:tgtEl>
                                        <p:attrNameLst>
                                          <p:attrName>ppt_y</p:attrName>
                                        </p:attrNameLst>
                                      </p:cBhvr>
                                      <p:tavLst>
                                        <p:tav tm="0">
                                          <p:val>
                                            <p:strVal val="0-#ppt_h/2"/>
                                          </p:val>
                                        </p:tav>
                                        <p:tav tm="100000">
                                          <p:val>
                                            <p:strVal val="#ppt_y"/>
                                          </p:val>
                                        </p:tav>
                                      </p:tavLst>
                                    </p:anim>
                                  </p:childTnLst>
                                </p:cTn>
                              </p:par>
                              <p:par>
                                <p:cTn id="216" presetID="2" presetClass="entr" presetSubtype="9" fill="hold" nodeType="withEffect">
                                  <p:stCondLst>
                                    <p:cond delay="0"/>
                                  </p:stCondLst>
                                  <p:childTnLst>
                                    <p:set>
                                      <p:cBhvr>
                                        <p:cTn id="217" dur="1" fill="hold">
                                          <p:stCondLst>
                                            <p:cond delay="0"/>
                                          </p:stCondLst>
                                        </p:cTn>
                                        <p:tgtEl>
                                          <p:spTgt spid="4148"/>
                                        </p:tgtEl>
                                        <p:attrNameLst>
                                          <p:attrName>style.visibility</p:attrName>
                                        </p:attrNameLst>
                                      </p:cBhvr>
                                      <p:to>
                                        <p:strVal val="visible"/>
                                      </p:to>
                                    </p:set>
                                    <p:anim calcmode="lin" valueType="num">
                                      <p:cBhvr additive="base">
                                        <p:cTn id="218" dur="500" fill="hold"/>
                                        <p:tgtEl>
                                          <p:spTgt spid="4148"/>
                                        </p:tgtEl>
                                        <p:attrNameLst>
                                          <p:attrName>ppt_x</p:attrName>
                                        </p:attrNameLst>
                                      </p:cBhvr>
                                      <p:tavLst>
                                        <p:tav tm="0">
                                          <p:val>
                                            <p:strVal val="0-#ppt_w/2"/>
                                          </p:val>
                                        </p:tav>
                                        <p:tav tm="100000">
                                          <p:val>
                                            <p:strVal val="#ppt_x"/>
                                          </p:val>
                                        </p:tav>
                                      </p:tavLst>
                                    </p:anim>
                                    <p:anim calcmode="lin" valueType="num">
                                      <p:cBhvr additive="base">
                                        <p:cTn id="219" dur="500" fill="hold"/>
                                        <p:tgtEl>
                                          <p:spTgt spid="4148"/>
                                        </p:tgtEl>
                                        <p:attrNameLst>
                                          <p:attrName>ppt_y</p:attrName>
                                        </p:attrNameLst>
                                      </p:cBhvr>
                                      <p:tavLst>
                                        <p:tav tm="0">
                                          <p:val>
                                            <p:strVal val="0-#ppt_h/2"/>
                                          </p:val>
                                        </p:tav>
                                        <p:tav tm="100000">
                                          <p:val>
                                            <p:strVal val="#ppt_y"/>
                                          </p:val>
                                        </p:tav>
                                      </p:tavLst>
                                    </p:anim>
                                  </p:childTnLst>
                                </p:cTn>
                              </p:par>
                            </p:childTnLst>
                          </p:cTn>
                        </p:par>
                        <p:par>
                          <p:cTn id="220" fill="hold">
                            <p:stCondLst>
                              <p:cond delay="12000"/>
                            </p:stCondLst>
                            <p:childTnLst>
                              <p:par>
                                <p:cTn id="221" presetID="2" presetClass="entr" presetSubtype="8" fill="hold" nodeType="afterEffect">
                                  <p:stCondLst>
                                    <p:cond delay="0"/>
                                  </p:stCondLst>
                                  <p:childTnLst>
                                    <p:set>
                                      <p:cBhvr>
                                        <p:cTn id="222" dur="1" fill="hold">
                                          <p:stCondLst>
                                            <p:cond delay="0"/>
                                          </p:stCondLst>
                                        </p:cTn>
                                        <p:tgtEl>
                                          <p:spTgt spid="4151"/>
                                        </p:tgtEl>
                                        <p:attrNameLst>
                                          <p:attrName>style.visibility</p:attrName>
                                        </p:attrNameLst>
                                      </p:cBhvr>
                                      <p:to>
                                        <p:strVal val="visible"/>
                                      </p:to>
                                    </p:set>
                                    <p:anim calcmode="lin" valueType="num">
                                      <p:cBhvr additive="base">
                                        <p:cTn id="223" dur="500" fill="hold"/>
                                        <p:tgtEl>
                                          <p:spTgt spid="4151"/>
                                        </p:tgtEl>
                                        <p:attrNameLst>
                                          <p:attrName>ppt_x</p:attrName>
                                        </p:attrNameLst>
                                      </p:cBhvr>
                                      <p:tavLst>
                                        <p:tav tm="0">
                                          <p:val>
                                            <p:strVal val="0-#ppt_w/2"/>
                                          </p:val>
                                        </p:tav>
                                        <p:tav tm="100000">
                                          <p:val>
                                            <p:strVal val="#ppt_x"/>
                                          </p:val>
                                        </p:tav>
                                      </p:tavLst>
                                    </p:anim>
                                    <p:anim calcmode="lin" valueType="num">
                                      <p:cBhvr additive="base">
                                        <p:cTn id="224" dur="500" fill="hold"/>
                                        <p:tgtEl>
                                          <p:spTgt spid="4151"/>
                                        </p:tgtEl>
                                        <p:attrNameLst>
                                          <p:attrName>ppt_y</p:attrName>
                                        </p:attrNameLst>
                                      </p:cBhvr>
                                      <p:tavLst>
                                        <p:tav tm="0">
                                          <p:val>
                                            <p:strVal val="#ppt_y"/>
                                          </p:val>
                                        </p:tav>
                                        <p:tav tm="100000">
                                          <p:val>
                                            <p:strVal val="#ppt_y"/>
                                          </p:val>
                                        </p:tav>
                                      </p:tavLst>
                                    </p:anim>
                                  </p:childTnLst>
                                </p:cTn>
                              </p:par>
                              <p:par>
                                <p:cTn id="225" presetID="2" presetClass="entr" presetSubtype="8" fill="hold" nodeType="withEffect">
                                  <p:stCondLst>
                                    <p:cond delay="0"/>
                                  </p:stCondLst>
                                  <p:childTnLst>
                                    <p:set>
                                      <p:cBhvr>
                                        <p:cTn id="226" dur="1" fill="hold">
                                          <p:stCondLst>
                                            <p:cond delay="0"/>
                                          </p:stCondLst>
                                        </p:cTn>
                                        <p:tgtEl>
                                          <p:spTgt spid="4150"/>
                                        </p:tgtEl>
                                        <p:attrNameLst>
                                          <p:attrName>style.visibility</p:attrName>
                                        </p:attrNameLst>
                                      </p:cBhvr>
                                      <p:to>
                                        <p:strVal val="visible"/>
                                      </p:to>
                                    </p:set>
                                    <p:anim calcmode="lin" valueType="num">
                                      <p:cBhvr additive="base">
                                        <p:cTn id="227" dur="500" fill="hold"/>
                                        <p:tgtEl>
                                          <p:spTgt spid="4150"/>
                                        </p:tgtEl>
                                        <p:attrNameLst>
                                          <p:attrName>ppt_x</p:attrName>
                                        </p:attrNameLst>
                                      </p:cBhvr>
                                      <p:tavLst>
                                        <p:tav tm="0">
                                          <p:val>
                                            <p:strVal val="0-#ppt_w/2"/>
                                          </p:val>
                                        </p:tav>
                                        <p:tav tm="100000">
                                          <p:val>
                                            <p:strVal val="#ppt_x"/>
                                          </p:val>
                                        </p:tav>
                                      </p:tavLst>
                                    </p:anim>
                                    <p:anim calcmode="lin" valueType="num">
                                      <p:cBhvr additive="base">
                                        <p:cTn id="228" dur="500" fill="hold"/>
                                        <p:tgtEl>
                                          <p:spTgt spid="4150"/>
                                        </p:tgtEl>
                                        <p:attrNameLst>
                                          <p:attrName>ppt_y</p:attrName>
                                        </p:attrNameLst>
                                      </p:cBhvr>
                                      <p:tavLst>
                                        <p:tav tm="0">
                                          <p:val>
                                            <p:strVal val="#ppt_y"/>
                                          </p:val>
                                        </p:tav>
                                        <p:tav tm="100000">
                                          <p:val>
                                            <p:strVal val="#ppt_y"/>
                                          </p:val>
                                        </p:tav>
                                      </p:tavLst>
                                    </p:anim>
                                  </p:childTnLst>
                                </p:cTn>
                              </p:par>
                            </p:childTnLst>
                          </p:cTn>
                        </p:par>
                        <p:par>
                          <p:cTn id="229" fill="hold">
                            <p:stCondLst>
                              <p:cond delay="12500"/>
                            </p:stCondLst>
                            <p:childTnLst>
                              <p:par>
                                <p:cTn id="230" presetID="2" presetClass="entr" presetSubtype="3" fill="hold" nodeType="afterEffect">
                                  <p:stCondLst>
                                    <p:cond delay="0"/>
                                  </p:stCondLst>
                                  <p:childTnLst>
                                    <p:set>
                                      <p:cBhvr>
                                        <p:cTn id="231" dur="1" fill="hold">
                                          <p:stCondLst>
                                            <p:cond delay="0"/>
                                          </p:stCondLst>
                                        </p:cTn>
                                        <p:tgtEl>
                                          <p:spTgt spid="4153"/>
                                        </p:tgtEl>
                                        <p:attrNameLst>
                                          <p:attrName>style.visibility</p:attrName>
                                        </p:attrNameLst>
                                      </p:cBhvr>
                                      <p:to>
                                        <p:strVal val="visible"/>
                                      </p:to>
                                    </p:set>
                                    <p:anim calcmode="lin" valueType="num">
                                      <p:cBhvr additive="base">
                                        <p:cTn id="232" dur="500" fill="hold"/>
                                        <p:tgtEl>
                                          <p:spTgt spid="4153"/>
                                        </p:tgtEl>
                                        <p:attrNameLst>
                                          <p:attrName>ppt_x</p:attrName>
                                        </p:attrNameLst>
                                      </p:cBhvr>
                                      <p:tavLst>
                                        <p:tav tm="0">
                                          <p:val>
                                            <p:strVal val="1+#ppt_w/2"/>
                                          </p:val>
                                        </p:tav>
                                        <p:tav tm="100000">
                                          <p:val>
                                            <p:strVal val="#ppt_x"/>
                                          </p:val>
                                        </p:tav>
                                      </p:tavLst>
                                    </p:anim>
                                    <p:anim calcmode="lin" valueType="num">
                                      <p:cBhvr additive="base">
                                        <p:cTn id="233" dur="500" fill="hold"/>
                                        <p:tgtEl>
                                          <p:spTgt spid="4153"/>
                                        </p:tgtEl>
                                        <p:attrNameLst>
                                          <p:attrName>ppt_y</p:attrName>
                                        </p:attrNameLst>
                                      </p:cBhvr>
                                      <p:tavLst>
                                        <p:tav tm="0">
                                          <p:val>
                                            <p:strVal val="0-#ppt_h/2"/>
                                          </p:val>
                                        </p:tav>
                                        <p:tav tm="100000">
                                          <p:val>
                                            <p:strVal val="#ppt_y"/>
                                          </p:val>
                                        </p:tav>
                                      </p:tavLst>
                                    </p:anim>
                                  </p:childTnLst>
                                </p:cTn>
                              </p:par>
                              <p:par>
                                <p:cTn id="234" presetID="2" presetClass="entr" presetSubtype="3" fill="hold" nodeType="withEffect">
                                  <p:stCondLst>
                                    <p:cond delay="0"/>
                                  </p:stCondLst>
                                  <p:childTnLst>
                                    <p:set>
                                      <p:cBhvr>
                                        <p:cTn id="235" dur="1" fill="hold">
                                          <p:stCondLst>
                                            <p:cond delay="0"/>
                                          </p:stCondLst>
                                        </p:cTn>
                                        <p:tgtEl>
                                          <p:spTgt spid="4152"/>
                                        </p:tgtEl>
                                        <p:attrNameLst>
                                          <p:attrName>style.visibility</p:attrName>
                                        </p:attrNameLst>
                                      </p:cBhvr>
                                      <p:to>
                                        <p:strVal val="visible"/>
                                      </p:to>
                                    </p:set>
                                    <p:anim calcmode="lin" valueType="num">
                                      <p:cBhvr additive="base">
                                        <p:cTn id="236" dur="500" fill="hold"/>
                                        <p:tgtEl>
                                          <p:spTgt spid="4152"/>
                                        </p:tgtEl>
                                        <p:attrNameLst>
                                          <p:attrName>ppt_x</p:attrName>
                                        </p:attrNameLst>
                                      </p:cBhvr>
                                      <p:tavLst>
                                        <p:tav tm="0">
                                          <p:val>
                                            <p:strVal val="1+#ppt_w/2"/>
                                          </p:val>
                                        </p:tav>
                                        <p:tav tm="100000">
                                          <p:val>
                                            <p:strVal val="#ppt_x"/>
                                          </p:val>
                                        </p:tav>
                                      </p:tavLst>
                                    </p:anim>
                                    <p:anim calcmode="lin" valueType="num">
                                      <p:cBhvr additive="base">
                                        <p:cTn id="237" dur="500" fill="hold"/>
                                        <p:tgtEl>
                                          <p:spTgt spid="41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Array Snapshots</a:t>
            </a:r>
            <a:endParaRPr lang="en-US" dirty="0"/>
          </a:p>
        </p:txBody>
      </p:sp>
      <p:sp>
        <p:nvSpPr>
          <p:cNvPr id="3" name="Content Placeholder 2"/>
          <p:cNvSpPr>
            <a:spLocks noGrp="1"/>
          </p:cNvSpPr>
          <p:nvPr>
            <p:ph idx="1"/>
          </p:nvPr>
        </p:nvSpPr>
        <p:spPr/>
        <p:txBody>
          <a:bodyPr/>
          <a:lstStyle/>
          <a:p>
            <a:r>
              <a:rPr lang="en-US" dirty="0" smtClean="0"/>
              <a:t>Similar to SQL Server Snapshots</a:t>
            </a:r>
          </a:p>
          <a:p>
            <a:r>
              <a:rPr lang="en-US" dirty="0" smtClean="0"/>
              <a:t>A consistent point in time snapshot on a LUN</a:t>
            </a:r>
          </a:p>
          <a:p>
            <a:r>
              <a:rPr lang="en-US" dirty="0" smtClean="0"/>
              <a:t>Can be mounted to other servers in read or read/write mode</a:t>
            </a:r>
          </a:p>
          <a:p>
            <a:r>
              <a:rPr lang="en-US" dirty="0" smtClean="0"/>
              <a:t>Requires that host disks be flushed before snapshot can be taken</a:t>
            </a:r>
          </a:p>
          <a:p>
            <a:r>
              <a:rPr lang="en-US" dirty="0" smtClean="0"/>
              <a:t>Only uses space for changed blocks</a:t>
            </a:r>
          </a:p>
          <a:p>
            <a:endParaRPr lang="en-US" dirty="0"/>
          </a:p>
        </p:txBody>
      </p:sp>
    </p:spTree>
    <p:extLst>
      <p:ext uri="{BB962C8B-B14F-4D97-AF65-F5344CB8AC3E}">
        <p14:creationId xmlns:p14="http://schemas.microsoft.com/office/powerpoint/2010/main" val="1940347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 on First Write</a:t>
            </a:r>
            <a:endParaRPr lang="en-US" dirty="0"/>
          </a:p>
        </p:txBody>
      </p:sp>
      <p:sp>
        <p:nvSpPr>
          <p:cNvPr id="3" name="Content Placeholder 2"/>
          <p:cNvSpPr>
            <a:spLocks noGrp="1"/>
          </p:cNvSpPr>
          <p:nvPr>
            <p:ph idx="1"/>
          </p:nvPr>
        </p:nvSpPr>
        <p:spPr/>
        <p:txBody>
          <a:bodyPr/>
          <a:lstStyle/>
          <a:p>
            <a:r>
              <a:rPr lang="en-US" dirty="0" smtClean="0"/>
              <a:t>Used by most arrays for snapshots</a:t>
            </a:r>
          </a:p>
          <a:p>
            <a:r>
              <a:rPr lang="en-US" dirty="0" smtClean="0"/>
              <a:t>Used by VMware for snapshots</a:t>
            </a:r>
          </a:p>
          <a:p>
            <a:r>
              <a:rPr lang="en-US" dirty="0" smtClean="0"/>
              <a:t>Used by SQL Server for snapshots</a:t>
            </a:r>
          </a:p>
          <a:p>
            <a:r>
              <a:rPr lang="en-US" dirty="0" smtClean="0"/>
              <a:t>First time block is written to, old block is copied to snapshot location</a:t>
            </a:r>
            <a:endParaRPr lang="en-US" dirty="0"/>
          </a:p>
        </p:txBody>
      </p:sp>
    </p:spTree>
    <p:extLst>
      <p:ext uri="{BB962C8B-B14F-4D97-AF65-F5344CB8AC3E}">
        <p14:creationId xmlns:p14="http://schemas.microsoft.com/office/powerpoint/2010/main" val="40788124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63442"/>
            <a:ext cx="4953000" cy="3867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04800" y="533400"/>
            <a:ext cx="8743267" cy="1406769"/>
          </a:xfrm>
        </p:spPr>
        <p:txBody>
          <a:bodyPr/>
          <a:lstStyle/>
          <a:p>
            <a:r>
              <a:rPr lang="en-US" dirty="0" smtClean="0"/>
              <a:t>Copy on First Write</a:t>
            </a:r>
            <a:endParaRPr lang="en-US" dirty="0"/>
          </a:p>
        </p:txBody>
      </p:sp>
      <p:sp>
        <p:nvSpPr>
          <p:cNvPr id="4" name="TextBox 3"/>
          <p:cNvSpPr txBox="1"/>
          <p:nvPr/>
        </p:nvSpPr>
        <p:spPr>
          <a:xfrm>
            <a:off x="5715000" y="5094510"/>
            <a:ext cx="2011205" cy="369332"/>
          </a:xfrm>
          <a:prstGeom prst="rect">
            <a:avLst/>
          </a:prstGeom>
          <a:noFill/>
        </p:spPr>
        <p:txBody>
          <a:bodyPr wrap="square" rtlCol="0">
            <a:spAutoFit/>
          </a:bodyPr>
          <a:lstStyle/>
          <a:p>
            <a:r>
              <a:rPr lang="en-US" dirty="0" smtClean="0"/>
              <a:t>Data Raid Groups</a:t>
            </a:r>
            <a:endParaRPr lang="en-US" dirty="0"/>
          </a:p>
        </p:txBody>
      </p:sp>
      <p:sp>
        <p:nvSpPr>
          <p:cNvPr id="7" name="TextBox 6"/>
          <p:cNvSpPr txBox="1"/>
          <p:nvPr/>
        </p:nvSpPr>
        <p:spPr>
          <a:xfrm>
            <a:off x="5715000" y="2884710"/>
            <a:ext cx="2085421" cy="369332"/>
          </a:xfrm>
          <a:prstGeom prst="rect">
            <a:avLst/>
          </a:prstGeom>
          <a:noFill/>
        </p:spPr>
        <p:txBody>
          <a:bodyPr wrap="square" rtlCol="0">
            <a:spAutoFit/>
          </a:bodyPr>
          <a:lstStyle/>
          <a:p>
            <a:r>
              <a:rPr lang="en-US" dirty="0" smtClean="0"/>
              <a:t>Snapshot Space</a:t>
            </a:r>
            <a:endParaRPr 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982" y="4652888"/>
            <a:ext cx="304800" cy="495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982" y="4652888"/>
            <a:ext cx="295275" cy="47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982" y="4652888"/>
            <a:ext cx="304800" cy="495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00565" y="1894110"/>
            <a:ext cx="2342670" cy="369332"/>
          </a:xfrm>
          <a:prstGeom prst="rect">
            <a:avLst/>
          </a:prstGeom>
          <a:noFill/>
        </p:spPr>
        <p:txBody>
          <a:bodyPr wrap="square" rtlCol="0">
            <a:spAutoFit/>
          </a:bodyPr>
          <a:lstStyle/>
          <a:p>
            <a:r>
              <a:rPr lang="en-US" dirty="0" smtClean="0"/>
              <a:t>Snapshot is Taken</a:t>
            </a:r>
            <a:endParaRPr lang="en-US" dirty="0"/>
          </a:p>
        </p:txBody>
      </p:sp>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0363" y="4652888"/>
            <a:ext cx="304800" cy="495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7982" y="4652888"/>
            <a:ext cx="298482" cy="48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542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circle(in)">
                                      <p:cBhvr>
                                        <p:cTn id="12" dur="2000"/>
                                        <p:tgtEl>
                                          <p:spTgt spid="5124"/>
                                        </p:tgtEl>
                                      </p:cBhvr>
                                    </p:animEffect>
                                  </p:childTnLst>
                                </p:cTn>
                              </p:par>
                            </p:childTnLst>
                          </p:cTn>
                        </p:par>
                        <p:par>
                          <p:cTn id="13" fill="hold">
                            <p:stCondLst>
                              <p:cond delay="2500"/>
                            </p:stCondLst>
                            <p:childTnLst>
                              <p:par>
                                <p:cTn id="14" presetID="6" presetClass="entr" presetSubtype="16" fill="hold" nodeType="afterEffect">
                                  <p:stCondLst>
                                    <p:cond delay="0"/>
                                  </p:stCondLst>
                                  <p:childTnLst>
                                    <p:set>
                                      <p:cBhvr>
                                        <p:cTn id="15" dur="1" fill="hold">
                                          <p:stCondLst>
                                            <p:cond delay="0"/>
                                          </p:stCondLst>
                                        </p:cTn>
                                        <p:tgtEl>
                                          <p:spTgt spid="5125"/>
                                        </p:tgtEl>
                                        <p:attrNameLst>
                                          <p:attrName>style.visibility</p:attrName>
                                        </p:attrNameLst>
                                      </p:cBhvr>
                                      <p:to>
                                        <p:strVal val="visible"/>
                                      </p:to>
                                    </p:set>
                                    <p:animEffect transition="in" filter="circle(in)">
                                      <p:cBhvr>
                                        <p:cTn id="16" dur="2000"/>
                                        <p:tgtEl>
                                          <p:spTgt spid="5125"/>
                                        </p:tgtEl>
                                      </p:cBhvr>
                                    </p:animEffect>
                                  </p:childTnLst>
                                </p:cTn>
                              </p:par>
                            </p:childTnLst>
                          </p:cTn>
                        </p:par>
                        <p:par>
                          <p:cTn id="17" fill="hold">
                            <p:stCondLst>
                              <p:cond delay="4500"/>
                            </p:stCondLst>
                            <p:childTnLst>
                              <p:par>
                                <p:cTn id="18" presetID="6"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par>
                          <p:cTn id="21" fill="hold">
                            <p:stCondLst>
                              <p:cond delay="6500"/>
                            </p:stCondLst>
                            <p:childTnLst>
                              <p:par>
                                <p:cTn id="22" presetID="16" presetClass="entr" presetSubtype="21" fill="hold" nodeType="afterEffect">
                                  <p:stCondLst>
                                    <p:cond delay="0"/>
                                  </p:stCondLst>
                                  <p:childTnLst>
                                    <p:set>
                                      <p:cBhvr>
                                        <p:cTn id="23" dur="1" fill="hold">
                                          <p:stCondLst>
                                            <p:cond delay="0"/>
                                          </p:stCondLst>
                                        </p:cTn>
                                        <p:tgtEl>
                                          <p:spTgt spid="5127"/>
                                        </p:tgtEl>
                                        <p:attrNameLst>
                                          <p:attrName>style.visibility</p:attrName>
                                        </p:attrNameLst>
                                      </p:cBhvr>
                                      <p:to>
                                        <p:strVal val="visible"/>
                                      </p:to>
                                    </p:set>
                                    <p:animEffect transition="in" filter="barn(inVertical)">
                                      <p:cBhvr>
                                        <p:cTn id="24" dur="500"/>
                                        <p:tgtEl>
                                          <p:spTgt spid="5127"/>
                                        </p:tgtEl>
                                      </p:cBhvr>
                                    </p:animEffect>
                                  </p:childTnLst>
                                </p:cTn>
                              </p:par>
                            </p:childTnLst>
                          </p:cTn>
                        </p:par>
                        <p:par>
                          <p:cTn id="25" fill="hold">
                            <p:stCondLst>
                              <p:cond delay="7000"/>
                            </p:stCondLst>
                            <p:childTnLst>
                              <p:par>
                                <p:cTn id="26" presetID="42" presetClass="path" presetSubtype="0" accel="50000" decel="50000" fill="hold" nodeType="afterEffect">
                                  <p:stCondLst>
                                    <p:cond delay="0"/>
                                  </p:stCondLst>
                                  <p:childTnLst>
                                    <p:animMotion origin="layout" path="M 3.33333E-6 7.40741E-7 L -0.00209 -0.29398 " pathEditMode="relative" rAng="0" ptsTypes="AA">
                                      <p:cBhvr>
                                        <p:cTn id="27" dur="2000" fill="hold"/>
                                        <p:tgtEl>
                                          <p:spTgt spid="5125"/>
                                        </p:tgtEl>
                                        <p:attrNameLst>
                                          <p:attrName>ppt_x</p:attrName>
                                          <p:attrName>ppt_y</p:attrName>
                                        </p:attrNameLst>
                                      </p:cBhvr>
                                      <p:rCtr x="-104" y="-14699"/>
                                    </p:animMotion>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128"/>
                                        </p:tgtEl>
                                        <p:attrNameLst>
                                          <p:attrName>style.visibility</p:attrName>
                                        </p:attrNameLst>
                                      </p:cBhvr>
                                      <p:to>
                                        <p:strVal val="visible"/>
                                      </p:to>
                                    </p:set>
                                    <p:animEffect transition="in" filter="barn(inVertical)">
                                      <p:cBhvr>
                                        <p:cTn id="32"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Clones</a:t>
            </a:r>
            <a:endParaRPr lang="en-US" dirty="0"/>
          </a:p>
        </p:txBody>
      </p:sp>
      <p:sp>
        <p:nvSpPr>
          <p:cNvPr id="3" name="Content Placeholder 2"/>
          <p:cNvSpPr>
            <a:spLocks noGrp="1"/>
          </p:cNvSpPr>
          <p:nvPr>
            <p:ph idx="1"/>
          </p:nvPr>
        </p:nvSpPr>
        <p:spPr/>
        <p:txBody>
          <a:bodyPr/>
          <a:lstStyle/>
          <a:p>
            <a:r>
              <a:rPr lang="en-US" dirty="0" smtClean="0"/>
              <a:t>Exact duplicate of source LUN</a:t>
            </a:r>
          </a:p>
          <a:p>
            <a:r>
              <a:rPr lang="en-US" dirty="0" smtClean="0"/>
              <a:t>Typically created on different physical disks</a:t>
            </a:r>
          </a:p>
          <a:p>
            <a:r>
              <a:rPr lang="en-US" dirty="0" smtClean="0"/>
              <a:t>Doubles space needs</a:t>
            </a:r>
          </a:p>
          <a:p>
            <a:endParaRPr lang="en-US" dirty="0"/>
          </a:p>
        </p:txBody>
      </p:sp>
    </p:spTree>
    <p:extLst>
      <p:ext uri="{BB962C8B-B14F-4D97-AF65-F5344CB8AC3E}">
        <p14:creationId xmlns:p14="http://schemas.microsoft.com/office/powerpoint/2010/main" val="24062724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clone is a clone…</a:t>
            </a:r>
            <a:endParaRPr lang="en-US" dirty="0"/>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47</a:t>
            </a:fld>
            <a:endParaRPr lang="en-US"/>
          </a:p>
        </p:txBody>
      </p:sp>
      <p:sp>
        <p:nvSpPr>
          <p:cNvPr id="6" name="TextBox 5"/>
          <p:cNvSpPr txBox="1"/>
          <p:nvPr/>
        </p:nvSpPr>
        <p:spPr>
          <a:xfrm>
            <a:off x="0" y="6583680"/>
            <a:ext cx="9144000" cy="261610"/>
          </a:xfrm>
          <a:prstGeom prst="rect">
            <a:avLst/>
          </a:prstGeom>
          <a:noFill/>
        </p:spPr>
        <p:txBody>
          <a:bodyPr wrap="square" rtlCol="0">
            <a:spAutoFit/>
          </a:bodyPr>
          <a:lstStyle/>
          <a:p>
            <a:pPr algn="ctr"/>
            <a:r>
              <a:rPr lang="en-US" sz="1100" dirty="0"/>
              <a:t>http://www.flickr.com/photos/kalexanderson/4850606898/</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352" y="1881052"/>
            <a:ext cx="6078583" cy="45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8246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snapshot is a snapshot…</a:t>
            </a:r>
            <a:endParaRPr lang="en-US" dirty="0"/>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48</a:t>
            </a:fld>
            <a:endParaRPr lang="en-US"/>
          </a:p>
        </p:txBody>
      </p:sp>
      <p:sp>
        <p:nvSpPr>
          <p:cNvPr id="6" name="TextBox 5"/>
          <p:cNvSpPr txBox="1"/>
          <p:nvPr/>
        </p:nvSpPr>
        <p:spPr>
          <a:xfrm>
            <a:off x="0" y="6583680"/>
            <a:ext cx="9144000" cy="261610"/>
          </a:xfrm>
          <a:prstGeom prst="rect">
            <a:avLst/>
          </a:prstGeom>
          <a:noFill/>
        </p:spPr>
        <p:txBody>
          <a:bodyPr wrap="square" rtlCol="0">
            <a:spAutoFit/>
          </a:bodyPr>
          <a:lstStyle/>
          <a:p>
            <a:pPr algn="ctr"/>
            <a:r>
              <a:rPr lang="en-US" sz="1100" dirty="0"/>
              <a:t>http://www.flickr.com/photos/unanoslucror/4577628701/</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900" y="1894114"/>
            <a:ext cx="3145536" cy="4493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1488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“zero copy clone” is just crap!</a:t>
            </a:r>
            <a:endParaRPr lang="en-US" dirty="0"/>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49</a:t>
            </a:fld>
            <a:endParaRPr lang="en-US"/>
          </a:p>
        </p:txBody>
      </p:sp>
      <p:sp>
        <p:nvSpPr>
          <p:cNvPr id="6" name="TextBox 5"/>
          <p:cNvSpPr txBox="1"/>
          <p:nvPr/>
        </p:nvSpPr>
        <p:spPr>
          <a:xfrm>
            <a:off x="0" y="6583680"/>
            <a:ext cx="9144000" cy="261610"/>
          </a:xfrm>
          <a:prstGeom prst="rect">
            <a:avLst/>
          </a:prstGeom>
          <a:noFill/>
        </p:spPr>
        <p:txBody>
          <a:bodyPr wrap="square" rtlCol="0">
            <a:spAutoFit/>
          </a:bodyPr>
          <a:lstStyle/>
          <a:p>
            <a:pPr algn="ctr"/>
            <a:r>
              <a:rPr lang="en-US" sz="1100" dirty="0"/>
              <a:t>http://www.flickr.com/photos/editor/456743121/</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0686" y="1811383"/>
            <a:ext cx="4702628" cy="470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8855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Highlights</a:t>
            </a:r>
            <a:endParaRPr lang="en-US" dirty="0"/>
          </a:p>
        </p:txBody>
      </p:sp>
      <p:sp>
        <p:nvSpPr>
          <p:cNvPr id="3" name="Content Placeholder 2"/>
          <p:cNvSpPr>
            <a:spLocks noGrp="1"/>
          </p:cNvSpPr>
          <p:nvPr>
            <p:ph idx="1"/>
          </p:nvPr>
        </p:nvSpPr>
        <p:spPr/>
        <p:txBody>
          <a:bodyPr/>
          <a:lstStyle/>
          <a:p>
            <a:r>
              <a:rPr lang="en-US" dirty="0" smtClean="0"/>
              <a:t>Storage Arrays – 60% of today</a:t>
            </a:r>
          </a:p>
          <a:p>
            <a:r>
              <a:rPr lang="en-US" dirty="0" smtClean="0"/>
              <a:t>Storage Networks – 20% of today</a:t>
            </a:r>
          </a:p>
          <a:p>
            <a:r>
              <a:rPr lang="en-US" dirty="0" smtClean="0"/>
              <a:t>Virtualizing SQL Servers – 20% of today</a:t>
            </a:r>
            <a:endParaRPr lang="en-US" dirty="0"/>
          </a:p>
        </p:txBody>
      </p:sp>
    </p:spTree>
    <p:extLst>
      <p:ext uri="{BB962C8B-B14F-4D97-AF65-F5344CB8AC3E}">
        <p14:creationId xmlns:p14="http://schemas.microsoft.com/office/powerpoint/2010/main" val="29938257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Without Consistency you’ll have egg all over your face.</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4431" y="1834886"/>
            <a:ext cx="4584382" cy="4813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54748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Consistency is Key</a:t>
            </a:r>
            <a:endParaRPr lang="en-US" dirty="0"/>
          </a:p>
        </p:txBody>
      </p:sp>
      <p:sp>
        <p:nvSpPr>
          <p:cNvPr id="3" name="Content Placeholder 2"/>
          <p:cNvSpPr>
            <a:spLocks noGrp="1"/>
          </p:cNvSpPr>
          <p:nvPr>
            <p:ph idx="1"/>
          </p:nvPr>
        </p:nvSpPr>
        <p:spPr/>
        <p:txBody>
          <a:bodyPr/>
          <a:lstStyle/>
          <a:p>
            <a:r>
              <a:rPr lang="en-US" dirty="0" smtClean="0"/>
              <a:t>When taking a snapshot of LUNs hosting databases all LUNs must be consistent with each other or database will be suspect.</a:t>
            </a:r>
          </a:p>
          <a:p>
            <a:r>
              <a:rPr lang="en-US" dirty="0" smtClean="0"/>
              <a:t>Requires host flushes all writes to disk, and pauses all writes while snapshot is taken.</a:t>
            </a:r>
            <a:endParaRPr lang="en-US" dirty="0"/>
          </a:p>
        </p:txBody>
      </p:sp>
    </p:spTree>
    <p:extLst>
      <p:ext uri="{BB962C8B-B14F-4D97-AF65-F5344CB8AC3E}">
        <p14:creationId xmlns:p14="http://schemas.microsoft.com/office/powerpoint/2010/main" val="13275210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SQL we use VSS</a:t>
            </a:r>
            <a:endParaRPr lang="en-US" dirty="0"/>
          </a:p>
        </p:txBody>
      </p:sp>
      <p:sp>
        <p:nvSpPr>
          <p:cNvPr id="3" name="Content Placeholder 2"/>
          <p:cNvSpPr>
            <a:spLocks noGrp="1"/>
          </p:cNvSpPr>
          <p:nvPr>
            <p:ph idx="1"/>
          </p:nvPr>
        </p:nvSpPr>
        <p:spPr/>
        <p:txBody>
          <a:bodyPr/>
          <a:lstStyle/>
          <a:p>
            <a:r>
              <a:rPr lang="en-US" dirty="0" smtClean="0"/>
              <a:t>Not Visual Source Safe, something actually useful</a:t>
            </a:r>
          </a:p>
          <a:p>
            <a:r>
              <a:rPr lang="en-US" dirty="0" smtClean="0"/>
              <a:t>VSS is a Windows process, and a separate SQL Service</a:t>
            </a:r>
          </a:p>
          <a:p>
            <a:r>
              <a:rPr lang="en-US" dirty="0" smtClean="0"/>
              <a:t>VSS is automatic and very reliable</a:t>
            </a:r>
          </a:p>
          <a:p>
            <a:r>
              <a:rPr lang="en-US" dirty="0" smtClean="0"/>
              <a:t>VSS can be used by a storage array, or any application for software based snapshot solutions</a:t>
            </a:r>
          </a:p>
          <a:p>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52</a:t>
            </a:fld>
            <a:endParaRPr lang="en-US"/>
          </a:p>
        </p:txBody>
      </p:sp>
    </p:spTree>
    <p:extLst>
      <p:ext uri="{BB962C8B-B14F-4D97-AF65-F5344CB8AC3E}">
        <p14:creationId xmlns:p14="http://schemas.microsoft.com/office/powerpoint/2010/main" val="33711283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VSS Process</a:t>
            </a:r>
            <a:endParaRPr lang="en-US" dirty="0"/>
          </a:p>
        </p:txBody>
      </p:sp>
      <p:sp>
        <p:nvSpPr>
          <p:cNvPr id="3" name="Content Placeholder 2"/>
          <p:cNvSpPr>
            <a:spLocks noGrp="1"/>
          </p:cNvSpPr>
          <p:nvPr>
            <p:ph idx="1"/>
          </p:nvPr>
        </p:nvSpPr>
        <p:spPr/>
        <p:txBody>
          <a:bodyPr/>
          <a:lstStyle/>
          <a:p>
            <a:r>
              <a:rPr lang="en-US" dirty="0" smtClean="0"/>
              <a:t>The array contacts VSS and queries VSS for a list of writers on the system.</a:t>
            </a:r>
          </a:p>
          <a:p>
            <a:pPr lvl="1"/>
            <a:r>
              <a:rPr lang="en-US" dirty="0" smtClean="0"/>
              <a:t>Writers are database instances, databases, physical files</a:t>
            </a:r>
          </a:p>
          <a:p>
            <a:r>
              <a:rPr lang="en-US" dirty="0" smtClean="0"/>
              <a:t>Using this information the array determines which volumes should be included to get a consistent backups.</a:t>
            </a:r>
          </a:p>
          <a:p>
            <a:r>
              <a:rPr lang="en-US" dirty="0" smtClean="0"/>
              <a:t>Array requests VSS create a “snap-set” of the needed LUNs</a:t>
            </a:r>
          </a:p>
          <a:p>
            <a:r>
              <a:rPr lang="en-US" dirty="0" smtClean="0"/>
              <a:t>Array requests snapshot creation</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53</a:t>
            </a:fld>
            <a:endParaRPr lang="en-US"/>
          </a:p>
        </p:txBody>
      </p:sp>
    </p:spTree>
    <p:extLst>
      <p:ext uri="{BB962C8B-B14F-4D97-AF65-F5344CB8AC3E}">
        <p14:creationId xmlns:p14="http://schemas.microsoft.com/office/powerpoint/2010/main" val="24021148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VSS Process</a:t>
            </a:r>
            <a:endParaRPr lang="en-US" dirty="0"/>
          </a:p>
        </p:txBody>
      </p:sp>
      <p:sp>
        <p:nvSpPr>
          <p:cNvPr id="3" name="Content Placeholder 2"/>
          <p:cNvSpPr>
            <a:spLocks noGrp="1"/>
          </p:cNvSpPr>
          <p:nvPr>
            <p:ph idx="1"/>
          </p:nvPr>
        </p:nvSpPr>
        <p:spPr/>
        <p:txBody>
          <a:bodyPr/>
          <a:lstStyle/>
          <a:p>
            <a:r>
              <a:rPr lang="en-US" dirty="0" smtClean="0"/>
              <a:t>VSS instructs all writers in the snapshot to prepare for the snapshot. With SQL Server this means that a checkpoint is triggered.</a:t>
            </a:r>
          </a:p>
          <a:p>
            <a:r>
              <a:rPr lang="en-US" dirty="0" smtClean="0"/>
              <a:t>When all writers report ready (all checkpoints are complete) VSS instructs writers to freeze IO, preventing new writes from being flushed to disk.</a:t>
            </a:r>
          </a:p>
          <a:p>
            <a:r>
              <a:rPr lang="en-US" dirty="0" smtClean="0"/>
              <a:t>When all writers report halted, VSS instructs the hardware to create the snapshot.</a:t>
            </a:r>
          </a:p>
          <a:p>
            <a:pPr lvl="1"/>
            <a:r>
              <a:rPr lang="en-US" dirty="0" smtClean="0"/>
              <a:t>Snapshot has a 10 second timeout to complete before being canceled.</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54</a:t>
            </a:fld>
            <a:endParaRPr lang="en-US"/>
          </a:p>
        </p:txBody>
      </p:sp>
    </p:spTree>
    <p:extLst>
      <p:ext uri="{BB962C8B-B14F-4D97-AF65-F5344CB8AC3E}">
        <p14:creationId xmlns:p14="http://schemas.microsoft.com/office/powerpoint/2010/main" val="31949312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VSS Process</a:t>
            </a:r>
            <a:endParaRPr lang="en-US" dirty="0"/>
          </a:p>
        </p:txBody>
      </p:sp>
      <p:sp>
        <p:nvSpPr>
          <p:cNvPr id="3" name="Content Placeholder 2"/>
          <p:cNvSpPr>
            <a:spLocks noGrp="1"/>
          </p:cNvSpPr>
          <p:nvPr>
            <p:ph idx="1"/>
          </p:nvPr>
        </p:nvSpPr>
        <p:spPr/>
        <p:txBody>
          <a:bodyPr/>
          <a:lstStyle/>
          <a:p>
            <a:r>
              <a:rPr lang="en-US" dirty="0" smtClean="0"/>
              <a:t>When the array reports that the snapshot is complete (or when VSS has timed out the snapshot) VSS instructs the writers to un-freeze the writes.</a:t>
            </a:r>
          </a:p>
          <a:p>
            <a:r>
              <a:rPr lang="en-US" dirty="0" smtClean="0"/>
              <a:t>Operations return to normal.</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55</a:t>
            </a:fld>
            <a:endParaRPr lang="en-US"/>
          </a:p>
        </p:txBody>
      </p:sp>
    </p:spTree>
    <p:extLst>
      <p:ext uri="{BB962C8B-B14F-4D97-AF65-F5344CB8AC3E}">
        <p14:creationId xmlns:p14="http://schemas.microsoft.com/office/powerpoint/2010/main" val="42939556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isn’t a back up solution</a:t>
            </a:r>
            <a:endParaRPr lang="en-US" dirty="0"/>
          </a:p>
        </p:txBody>
      </p:sp>
      <p:sp>
        <p:nvSpPr>
          <p:cNvPr id="3" name="Content Placeholder 2"/>
          <p:cNvSpPr>
            <a:spLocks noGrp="1"/>
          </p:cNvSpPr>
          <p:nvPr>
            <p:ph idx="1"/>
          </p:nvPr>
        </p:nvSpPr>
        <p:spPr/>
        <p:txBody>
          <a:bodyPr/>
          <a:lstStyle/>
          <a:p>
            <a:r>
              <a:rPr lang="en-US" dirty="0" smtClean="0"/>
              <a:t>Never assume that storage won’t fail.</a:t>
            </a:r>
          </a:p>
          <a:p>
            <a:r>
              <a:rPr lang="en-US" dirty="0" smtClean="0"/>
              <a:t>Always have backups in place.</a:t>
            </a:r>
          </a:p>
          <a:p>
            <a:r>
              <a:rPr lang="en-US" dirty="0" smtClean="0"/>
              <a:t>99.99% </a:t>
            </a:r>
            <a:r>
              <a:rPr lang="en-US" dirty="0" smtClean="0"/>
              <a:t>of corruption is caused by storage </a:t>
            </a:r>
            <a:r>
              <a:rPr lang="en-US" dirty="0" smtClean="0"/>
              <a:t>problems</a:t>
            </a:r>
          </a:p>
          <a:p>
            <a:pPr lvl="1"/>
            <a:r>
              <a:rPr lang="en-US" dirty="0" smtClean="0"/>
              <a:t>0.005% is bad RAM</a:t>
            </a:r>
          </a:p>
          <a:p>
            <a:pPr lvl="1"/>
            <a:r>
              <a:rPr lang="en-US" dirty="0" smtClean="0"/>
              <a:t>0.005% is SQL Bugs </a:t>
            </a:r>
            <a:r>
              <a:rPr lang="en-US" smtClean="0"/>
              <a:t>(excluding SQL 6.5)</a:t>
            </a:r>
            <a:endParaRPr lang="en-US" dirty="0" smtClean="0"/>
          </a:p>
          <a:p>
            <a:r>
              <a:rPr lang="en-US" dirty="0" smtClean="0"/>
              <a:t>If your vendor says you don’t need to backup to tape, they are lying, wrong, or stupid (or some combination)</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56</a:t>
            </a:fld>
            <a:endParaRPr lang="en-US"/>
          </a:p>
        </p:txBody>
      </p:sp>
    </p:spTree>
    <p:extLst>
      <p:ext uri="{BB962C8B-B14F-4D97-AF65-F5344CB8AC3E}">
        <p14:creationId xmlns:p14="http://schemas.microsoft.com/office/powerpoint/2010/main" val="25760463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Array Based Replication</a:t>
            </a:r>
            <a:endParaRPr lang="en-US" dirty="0"/>
          </a:p>
        </p:txBody>
      </p:sp>
      <p:sp>
        <p:nvSpPr>
          <p:cNvPr id="3" name="Content Placeholder 2"/>
          <p:cNvSpPr>
            <a:spLocks noGrp="1"/>
          </p:cNvSpPr>
          <p:nvPr>
            <p:ph idx="1"/>
          </p:nvPr>
        </p:nvSpPr>
        <p:spPr/>
        <p:txBody>
          <a:bodyPr/>
          <a:lstStyle/>
          <a:p>
            <a:r>
              <a:rPr lang="en-US" dirty="0" smtClean="0"/>
              <a:t>Techniques vary depending on array vendor</a:t>
            </a:r>
          </a:p>
          <a:p>
            <a:r>
              <a:rPr lang="en-US" dirty="0" smtClean="0"/>
              <a:t>Most arrays can only replicate to same brand or series</a:t>
            </a:r>
          </a:p>
          <a:p>
            <a:pPr lvl="1"/>
            <a:r>
              <a:rPr lang="en-US" dirty="0" smtClean="0"/>
              <a:t>EMC to EMC</a:t>
            </a:r>
          </a:p>
          <a:p>
            <a:pPr lvl="1"/>
            <a:r>
              <a:rPr lang="en-US" dirty="0" smtClean="0"/>
              <a:t>IBM to IBM</a:t>
            </a:r>
          </a:p>
          <a:p>
            <a:pPr lvl="1"/>
            <a:r>
              <a:rPr lang="en-US" dirty="0" err="1" smtClean="0"/>
              <a:t>NetApp</a:t>
            </a:r>
            <a:r>
              <a:rPr lang="en-US" dirty="0" smtClean="0"/>
              <a:t> to </a:t>
            </a:r>
            <a:r>
              <a:rPr lang="en-US" dirty="0" err="1" smtClean="0"/>
              <a:t>NetApp</a:t>
            </a:r>
            <a:endParaRPr lang="en-US" dirty="0" smtClean="0"/>
          </a:p>
          <a:p>
            <a:r>
              <a:rPr lang="en-US" dirty="0" smtClean="0"/>
              <a:t>Can be done with synchronous or asynchronous</a:t>
            </a:r>
          </a:p>
          <a:p>
            <a:pPr lvl="1"/>
            <a:r>
              <a:rPr lang="en-US" dirty="0" smtClean="0"/>
              <a:t>Synchronous should have a ~100 km limit</a:t>
            </a:r>
          </a:p>
          <a:p>
            <a:r>
              <a:rPr lang="en-US" dirty="0" smtClean="0"/>
              <a:t>Essentially a clone where the clone is on a different array</a:t>
            </a:r>
            <a:endParaRPr lang="en-US" dirty="0"/>
          </a:p>
        </p:txBody>
      </p:sp>
    </p:spTree>
    <p:extLst>
      <p:ext uri="{BB962C8B-B14F-4D97-AF65-F5344CB8AC3E}">
        <p14:creationId xmlns:p14="http://schemas.microsoft.com/office/powerpoint/2010/main" val="20320758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Array Based Replication</a:t>
            </a:r>
            <a:endParaRPr lang="en-US" dirty="0"/>
          </a:p>
        </p:txBody>
      </p:sp>
      <p:sp>
        <p:nvSpPr>
          <p:cNvPr id="3" name="Content Placeholder 2"/>
          <p:cNvSpPr>
            <a:spLocks noGrp="1"/>
          </p:cNvSpPr>
          <p:nvPr>
            <p:ph idx="1"/>
          </p:nvPr>
        </p:nvSpPr>
        <p:spPr/>
        <p:txBody>
          <a:bodyPr/>
          <a:lstStyle/>
          <a:p>
            <a:r>
              <a:rPr lang="en-US" dirty="0" smtClean="0"/>
              <a:t>When within a data center done over fiber channel</a:t>
            </a:r>
          </a:p>
          <a:p>
            <a:r>
              <a:rPr lang="en-US" dirty="0" smtClean="0"/>
              <a:t>When between data centers done using </a:t>
            </a:r>
            <a:r>
              <a:rPr lang="en-US" dirty="0" err="1" smtClean="0"/>
              <a:t>FCoE</a:t>
            </a:r>
            <a:endParaRPr lang="en-US" dirty="0" smtClean="0"/>
          </a:p>
          <a:p>
            <a:r>
              <a:rPr lang="en-US" dirty="0" smtClean="0"/>
              <a:t>Take bandwidth, and latency into account when planning</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58</a:t>
            </a:fld>
            <a:endParaRPr lang="en-US"/>
          </a:p>
        </p:txBody>
      </p:sp>
    </p:spTree>
    <p:extLst>
      <p:ext uri="{BB962C8B-B14F-4D97-AF65-F5344CB8AC3E}">
        <p14:creationId xmlns:p14="http://schemas.microsoft.com/office/powerpoint/2010/main" val="22543498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Replication</a:t>
            </a:r>
            <a:endParaRPr lang="en-US"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450" y="3905551"/>
            <a:ext cx="123825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0635" y="4286551"/>
            <a:ext cx="19907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3189" y="4286551"/>
            <a:ext cx="19907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50" y="2015519"/>
            <a:ext cx="131445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descr="C:\Program Files (x86)\Microsoft Visual Studio 10.0\Common7\VS2010ImageLibrary\1033\VS2010ImageLibrary\Objects\png_format\WinVista\preference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6669" y="7279528"/>
            <a:ext cx="518658" cy="5186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Program Files (x86)\Microsoft Visual Studio 10.0\Common7\VS2010ImageLibrary\1033\VS2010ImageLibrary\Objects\png_format\WinVista\preference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5256" y="7279528"/>
            <a:ext cx="518658" cy="5186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C:\Program Files (x86)\Microsoft Visual Studio 10.0\Common7\VS2010ImageLibrary\1033\VS2010ImageLibrary\Objects\png_format\WinVista\112_Plus_Green_32x42_7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458" y="7391786"/>
            <a:ext cx="533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C:\Program Files (x86)\Microsoft Visual Studio 10.0\Common7\VS2010ImageLibrary\1033\VS2010ImageLibrary\Objects\png_format\WinVista\112_Plus_Green_32x42_7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7057" y="2440969"/>
            <a:ext cx="533400" cy="40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22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21285 7.40741E-7 C 0.21459 0.0206 0.21615 0.04051 0.21719 0.06111 C 0.21893 0.23773 0.21858 0.16018 0.21858 0.29352 L 0.5658 0.29352 " pathEditMode="relative" rAng="0" ptsTypes="ffAA">
                                      <p:cBhvr>
                                        <p:cTn id="6" dur="5000" fill="hold"/>
                                        <p:tgtEl>
                                          <p:spTgt spid="17"/>
                                        </p:tgtEl>
                                        <p:attrNameLst>
                                          <p:attrName>ppt_x</p:attrName>
                                          <p:attrName>ppt_y</p:attrName>
                                        </p:attrNameLst>
                                      </p:cBhvr>
                                      <p:rCtr x="17639" y="14676"/>
                                    </p:animMotion>
                                  </p:childTnLst>
                                </p:cTn>
                              </p:par>
                            </p:childTnLst>
                          </p:cTn>
                        </p:par>
                        <p:par>
                          <p:cTn id="7" fill="hold">
                            <p:stCondLst>
                              <p:cond delay="5000"/>
                            </p:stCondLst>
                            <p:childTnLst>
                              <p:par>
                                <p:cTn id="8" presetID="42" presetClass="path" presetSubtype="0" accel="50000" decel="50000" fill="hold" nodeType="afterEffect">
                                  <p:stCondLst>
                                    <p:cond delay="0"/>
                                  </p:stCondLst>
                                  <p:childTnLst>
                                    <p:animMotion origin="layout" path="M -0.0066 -0.49884 L 0.32917 -0.50416 " pathEditMode="relative" rAng="0" ptsTypes="AA">
                                      <p:cBhvr>
                                        <p:cTn id="9" dur="5000" fill="hold"/>
                                        <p:tgtEl>
                                          <p:spTgt spid="15"/>
                                        </p:tgtEl>
                                        <p:attrNameLst>
                                          <p:attrName>ppt_x</p:attrName>
                                          <p:attrName>ppt_y</p:attrName>
                                        </p:attrNameLst>
                                      </p:cBhvr>
                                      <p:rCtr x="16788" y="-278"/>
                                    </p:animMotion>
                                  </p:childTnLst>
                                </p:cTn>
                              </p:par>
                            </p:childTnLst>
                          </p:cTn>
                        </p:par>
                        <p:par>
                          <p:cTn id="10" fill="hold">
                            <p:stCondLst>
                              <p:cond delay="10000"/>
                            </p:stCondLst>
                            <p:childTnLst>
                              <p:par>
                                <p:cTn id="11" presetID="42" presetClass="path" presetSubtype="0" accel="50000" decel="50000" fill="hold" nodeType="afterEffect">
                                  <p:stCondLst>
                                    <p:cond delay="0"/>
                                  </p:stCondLst>
                                  <p:childTnLst>
                                    <p:animMotion origin="layout" path="M -0.01563 -0.49606 L -0.34271 -0.49769 " pathEditMode="relative" rAng="0" ptsTypes="AA">
                                      <p:cBhvr>
                                        <p:cTn id="12" dur="2000" fill="hold"/>
                                        <p:tgtEl>
                                          <p:spTgt spid="13"/>
                                        </p:tgtEl>
                                        <p:attrNameLst>
                                          <p:attrName>ppt_x</p:attrName>
                                          <p:attrName>ppt_y</p:attrName>
                                        </p:attrNameLst>
                                      </p:cBhvr>
                                      <p:rCtr x="-16354" y="-93"/>
                                    </p:animMotion>
                                  </p:childTnLst>
                                  <p:subTnLst>
                                    <p:set>
                                      <p:cBhvr override="childStyle">
                                        <p:cTn dur="1" fill="hold" display="0" masterRel="sameClick" afterEffect="1">
                                          <p:stCondLst>
                                            <p:cond evt="end" delay="0">
                                              <p:tn val="11"/>
                                            </p:cond>
                                          </p:stCondLst>
                                        </p:cTn>
                                        <p:tgtEl>
                                          <p:spTgt spid="13"/>
                                        </p:tgtEl>
                                        <p:attrNameLst>
                                          <p:attrName>style.visibility</p:attrName>
                                        </p:attrNameLst>
                                      </p:cBhvr>
                                      <p:to>
                                        <p:strVal val="hidden"/>
                                      </p:to>
                                    </p:set>
                                  </p:subTnLst>
                                </p:cTn>
                              </p:par>
                            </p:childTnLst>
                          </p:cTn>
                        </p:par>
                        <p:par>
                          <p:cTn id="13" fill="hold">
                            <p:stCondLst>
                              <p:cond delay="12000"/>
                            </p:stCondLst>
                            <p:childTnLst>
                              <p:par>
                                <p:cTn id="14" presetID="0" presetClass="path" presetSubtype="0" accel="50000" decel="50000" fill="hold" nodeType="afterEffect">
                                  <p:stCondLst>
                                    <p:cond delay="0"/>
                                  </p:stCondLst>
                                  <p:childTnLst>
                                    <p:animMotion origin="layout" path="M -0.08663 -0.49074 L -0.43403 -0.49653 C -0.43264 -0.5044 -0.43125 -0.51157 -0.42969 -0.51921 C -0.42795 -0.5375 -0.42709 -0.55579 -0.42552 -0.57407 L -0.43507 -0.78495 " pathEditMode="relative" rAng="0" ptsTypes="FffFF">
                                      <p:cBhvr>
                                        <p:cTn id="15" dur="3000" fill="hold"/>
                                        <p:tgtEl>
                                          <p:spTgt spid="12"/>
                                        </p:tgtEl>
                                        <p:attrNameLst>
                                          <p:attrName>ppt_x</p:attrName>
                                          <p:attrName>ppt_y</p:attrName>
                                        </p:attrNameLst>
                                      </p:cBhvr>
                                      <p:rCtr x="-17431" y="-14722"/>
                                    </p:animMotion>
                                  </p:childTnLst>
                                  <p:subTnLst>
                                    <p:set>
                                      <p:cBhvr override="childStyle">
                                        <p:cTn dur="1" fill="hold" display="0" masterRel="sameClick" afterEffect="1">
                                          <p:stCondLst>
                                            <p:cond evt="end" delay="0">
                                              <p:tn val="14"/>
                                            </p:cond>
                                          </p:stCondLst>
                                        </p:cTn>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Todays goal is to prevent this from happening.</a:t>
            </a:r>
            <a:endParaRPr lang="en-US" sz="4400" dirty="0"/>
          </a:p>
        </p:txBody>
      </p:sp>
      <p:pic>
        <p:nvPicPr>
          <p:cNvPr id="4" name="Storage pre-con.avi">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45001" y="1969456"/>
            <a:ext cx="6272212" cy="4703762"/>
          </a:xfrm>
        </p:spPr>
      </p:pic>
    </p:spTree>
    <p:extLst>
      <p:ext uri="{BB962C8B-B14F-4D97-AF65-F5344CB8AC3E}">
        <p14:creationId xmlns:p14="http://schemas.microsoft.com/office/powerpoint/2010/main" val="13629969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a:t>
            </a:r>
            <a:r>
              <a:rPr lang="en-US" dirty="0"/>
              <a:t>Replication</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540" y="3932751"/>
            <a:ext cx="123825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1725" y="4313751"/>
            <a:ext cx="19907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0731" y="4293477"/>
            <a:ext cx="19907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440" y="2087750"/>
            <a:ext cx="131445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7" descr="C:\Program Files (x86)\Microsoft Visual Studio 10.0\Common7\VS2010ImageLibrary\1033\VS2010ImageLibrary\Objects\png_format\WinVista\preference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7088" y="7321020"/>
            <a:ext cx="518658" cy="5186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Program Files (x86)\Microsoft Visual Studio 10.0\Common7\VS2010ImageLibrary\1033\VS2010ImageLibrary\Objects\png_format\WinVista\112_Plus_Green_32x42_7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3075" y="7433278"/>
            <a:ext cx="533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C:\Program Files (x86)\Microsoft Visual Studio 10.0\Common7\VS2010ImageLibrary\1033\VS2010ImageLibrary\Objects\png_format\WinVista\preference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1402" y="7321020"/>
            <a:ext cx="518658" cy="5186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Program Files (x86)\Microsoft Visual Studio 10.0\Common7\VS2010ImageLibrary\1033\VS2010ImageLibrary\Objects\png_format\WinVista\112_Plus_Green_32x42_7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161" y="2494313"/>
            <a:ext cx="533400" cy="40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5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2026 0.00486 C 0.20434 0.02546 0.2059 0.04537 0.20694 0.06597 C 0.20868 0.24259 0.20833 0.16504 0.20833 0.29837 L 0.55555 0.29837 " pathEditMode="relative" rAng="0" ptsTypes="ffAA">
                                      <p:cBhvr>
                                        <p:cTn id="6" dur="5000" fill="hold"/>
                                        <p:tgtEl>
                                          <p:spTgt spid="8"/>
                                        </p:tgtEl>
                                        <p:attrNameLst>
                                          <p:attrName>ppt_x</p:attrName>
                                          <p:attrName>ppt_y</p:attrName>
                                        </p:attrNameLst>
                                      </p:cBhvr>
                                      <p:rCtr x="17639" y="14676"/>
                                    </p:animMotion>
                                  </p:childTnLst>
                                </p:cTn>
                              </p:par>
                            </p:childTnLst>
                          </p:cTn>
                        </p:par>
                        <p:par>
                          <p:cTn id="7" fill="hold">
                            <p:stCondLst>
                              <p:cond delay="5000"/>
                            </p:stCondLst>
                            <p:childTnLst>
                              <p:par>
                                <p:cTn id="8" presetID="0" presetClass="path" presetSubtype="0" accel="50000" decel="50000" fill="hold" nodeType="afterEffect">
                                  <p:stCondLst>
                                    <p:cond delay="0"/>
                                  </p:stCondLst>
                                  <p:childTnLst>
                                    <p:animMotion origin="layout" path="M 0.09879 -0.48796 L -0.25399 -0.49375 C -0.25277 -0.50162 -0.25121 -0.50879 -0.24965 -0.51643 C -0.24809 -0.53495 -0.24704 -0.55324 -0.24548 -0.57176 L -0.25538 -0.78402 " pathEditMode="relative" rAng="0" ptsTypes="FffFF">
                                      <p:cBhvr>
                                        <p:cTn id="9" dur="5000" fill="hold"/>
                                        <p:tgtEl>
                                          <p:spTgt spid="6"/>
                                        </p:tgtEl>
                                        <p:attrNameLst>
                                          <p:attrName>ppt_x</p:attrName>
                                          <p:attrName>ppt_y</p:attrName>
                                        </p:attrNameLst>
                                      </p:cBhvr>
                                      <p:rCtr x="-17708" y="-14815"/>
                                    </p:animMotion>
                                  </p:childTnLst>
                                  <p:subTnLst>
                                    <p:set>
                                      <p:cBhvr override="childStyle">
                                        <p:cTn dur="1" fill="hold" display="0" masterRel="sameClick" afterEffect="1">
                                          <p:stCondLst>
                                            <p:cond evt="end" delay="0">
                                              <p:tn val="8"/>
                                            </p:cond>
                                          </p:stCondLst>
                                        </p:cTn>
                                        <p:tgtEl>
                                          <p:spTgt spid="6"/>
                                        </p:tgtEl>
                                        <p:attrNameLst>
                                          <p:attrName>style.visibility</p:attrName>
                                        </p:attrNameLst>
                                      </p:cBhvr>
                                      <p:to>
                                        <p:strVal val="hidden"/>
                                      </p:to>
                                    </p:set>
                                  </p:subTnLst>
                                </p:cTn>
                              </p:par>
                              <p:par>
                                <p:cTn id="10" presetID="42" presetClass="path" presetSubtype="0" accel="50000" decel="50000" fill="hold" nodeType="withEffect">
                                  <p:stCondLst>
                                    <p:cond delay="0"/>
                                  </p:stCondLst>
                                  <p:childTnLst>
                                    <p:animMotion origin="layout" path="M 0.00487 -0.49607 L 0.34063 -0.50139 " pathEditMode="relative" rAng="0" ptsTypes="AA">
                                      <p:cBhvr>
                                        <p:cTn id="11" dur="5000" fill="hold"/>
                                        <p:tgtEl>
                                          <p:spTgt spid="10"/>
                                        </p:tgtEl>
                                        <p:attrNameLst>
                                          <p:attrName>ppt_x</p:attrName>
                                          <p:attrName>ppt_y</p:attrName>
                                        </p:attrNameLst>
                                      </p:cBhvr>
                                      <p:rCtr x="16788" y="-278"/>
                                    </p:animMotion>
                                  </p:childTnLst>
                                </p:cTn>
                              </p:par>
                            </p:childTnLst>
                          </p:cTn>
                        </p:par>
                        <p:par>
                          <p:cTn id="12" fill="hold">
                            <p:stCondLst>
                              <p:cond delay="10000"/>
                            </p:stCondLst>
                            <p:childTnLst>
                              <p:par>
                                <p:cTn id="13" presetID="42" presetClass="path" presetSubtype="0" accel="50000" decel="50000" fill="hold" nodeType="afterEffect">
                                  <p:stCondLst>
                                    <p:cond delay="0"/>
                                  </p:stCondLst>
                                  <p:childTnLst>
                                    <p:animMotion origin="layout" path="M -0.0283 -0.49213 L -0.37535 -0.48796 " pathEditMode="relative" rAng="0" ptsTypes="AA">
                                      <p:cBhvr>
                                        <p:cTn id="14" dur="5000" fill="hold"/>
                                        <p:tgtEl>
                                          <p:spTgt spid="11"/>
                                        </p:tgtEl>
                                        <p:attrNameLst>
                                          <p:attrName>ppt_x</p:attrName>
                                          <p:attrName>ppt_y</p:attrName>
                                        </p:attrNameLst>
                                      </p:cBhvr>
                                      <p:rCtr x="-17361" y="208"/>
                                    </p:animMotion>
                                  </p:childTnLst>
                                  <p:subTnLst>
                                    <p:set>
                                      <p:cBhvr override="childStyle">
                                        <p:cTn dur="1" fill="hold" display="0" masterRel="sameClick" afterEffect="1">
                                          <p:stCondLst>
                                            <p:cond evt="end" delay="0">
                                              <p:tn val="13"/>
                                            </p:cond>
                                          </p:stCondLst>
                                        </p:cTn>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Multi-Brand Replication</a:t>
            </a:r>
            <a:endParaRPr lang="en-US" dirty="0"/>
          </a:p>
        </p:txBody>
      </p:sp>
      <p:sp>
        <p:nvSpPr>
          <p:cNvPr id="3" name="Content Placeholder 2"/>
          <p:cNvSpPr>
            <a:spLocks noGrp="1"/>
          </p:cNvSpPr>
          <p:nvPr>
            <p:ph idx="1"/>
          </p:nvPr>
        </p:nvSpPr>
        <p:spPr/>
        <p:txBody>
          <a:bodyPr/>
          <a:lstStyle/>
          <a:p>
            <a:r>
              <a:rPr lang="en-US" dirty="0" smtClean="0"/>
              <a:t>Typically done through a third party appliance</a:t>
            </a:r>
          </a:p>
          <a:p>
            <a:r>
              <a:rPr lang="en-US" dirty="0" smtClean="0"/>
              <a:t>Usually uses switch port mirroring to capture writes from hosts to array and sends a copy of the write to a second array, often at another site.</a:t>
            </a:r>
            <a:endParaRPr lang="en-US" dirty="0"/>
          </a:p>
        </p:txBody>
      </p:sp>
    </p:spTree>
    <p:extLst>
      <p:ext uri="{BB962C8B-B14F-4D97-AF65-F5344CB8AC3E}">
        <p14:creationId xmlns:p14="http://schemas.microsoft.com/office/powerpoint/2010/main" val="270352724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 Mirroring</a:t>
            </a:r>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3200" y="1972774"/>
            <a:ext cx="1014473" cy="139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836" y="4059155"/>
            <a:ext cx="19812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9125" y="5155620"/>
            <a:ext cx="4743450"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C:\Program Files (x86)\Microsoft Visual Studio 10.0\Common7\VS2010ImageLibrary\1033\VS2010ImageLibrary\Objects\png_format\WinVista\112_Plus_Green_32x42_7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38" y="2644529"/>
            <a:ext cx="533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Program Files (x86)\Microsoft Visual Studio 10.0\Common7\VS2010ImageLibrary\1033\VS2010ImageLibrary\Objects\png_format\WinVista\112_Plus_Green_32x42_7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0690" y="3294181"/>
            <a:ext cx="533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Program Files (x86)\Microsoft Visual Studio 10.0\Common7\VS2010ImageLibrary\1033\VS2010ImageLibrary\Objects\png_format\WinVista\112_Plus_Green_32x42_7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8738" y="4124015"/>
            <a:ext cx="533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C:\Program Files (x86)\Microsoft Visual Studio 10.0\Common7\VS2010ImageLibrary\1033\VS2010ImageLibrary\Objects\png_format\WinVista\preference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23246" y="7501257"/>
            <a:ext cx="518658" cy="5186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Program Files (x86)\Microsoft Visual Studio 10.0\Common7\VS2010ImageLibrary\1033\VS2010ImageLibrary\Objects\png_format\WinVista\preference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8344" y="7394328"/>
            <a:ext cx="518658" cy="518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7391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39566 0.00579 L 0.39566 0.18913 " pathEditMode="relative" rAng="0" ptsTypes="AA">
                                      <p:cBhvr>
                                        <p:cTn id="6" dur="2000" fill="hold"/>
                                        <p:tgtEl>
                                          <p:spTgt spid="6"/>
                                        </p:tgtEl>
                                        <p:attrNameLst>
                                          <p:attrName>ppt_x</p:attrName>
                                          <p:attrName>ppt_y</p:attrName>
                                        </p:attrNameLst>
                                      </p:cBhvr>
                                      <p:rCtr x="0" y="9167"/>
                                    </p:animMotion>
                                  </p:childTnLst>
                                  <p:subTnLst>
                                    <p:set>
                                      <p:cBhvr override="childStyle">
                                        <p:cTn dur="1" fill="hold" display="0" masterRel="sameClick" afterEffect="1">
                                          <p:stCondLst>
                                            <p:cond evt="end" delay="0">
                                              <p:tn val="5"/>
                                            </p:cond>
                                          </p:stCondLst>
                                        </p:cTn>
                                        <p:tgtEl>
                                          <p:spTgt spid="6"/>
                                        </p:tgtEl>
                                        <p:attrNameLst>
                                          <p:attrName>style.visibility</p:attrName>
                                        </p:attrNameLst>
                                      </p:cBhvr>
                                      <p:to>
                                        <p:strVal val="hidden"/>
                                      </p:to>
                                    </p:set>
                                  </p:sub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0.43785 0.09445 L 0.77066 0.29144 " pathEditMode="relative" rAng="0" ptsTypes="AA">
                                      <p:cBhvr>
                                        <p:cTn id="9" dur="2000" fill="hold"/>
                                        <p:tgtEl>
                                          <p:spTgt spid="7"/>
                                        </p:tgtEl>
                                        <p:attrNameLst>
                                          <p:attrName>ppt_x</p:attrName>
                                          <p:attrName>ppt_y</p:attrName>
                                        </p:attrNameLst>
                                      </p:cBhvr>
                                      <p:rCtr x="16632" y="9838"/>
                                    </p:animMotion>
                                  </p:childTnLst>
                                </p:cTn>
                              </p:par>
                              <p:par>
                                <p:cTn id="10" presetID="42" presetClass="path" presetSubtype="0" accel="50000" decel="50000" fill="hold" nodeType="withEffect">
                                  <p:stCondLst>
                                    <p:cond delay="0"/>
                                  </p:stCondLst>
                                  <p:childTnLst>
                                    <p:animMotion origin="layout" path="M 0.45399 -0.02662 L 0.45399 0.17013 " pathEditMode="relative" rAng="0" ptsTypes="AA">
                                      <p:cBhvr>
                                        <p:cTn id="11" dur="2000" fill="hold"/>
                                        <p:tgtEl>
                                          <p:spTgt spid="8"/>
                                        </p:tgtEl>
                                        <p:attrNameLst>
                                          <p:attrName>ppt_x</p:attrName>
                                          <p:attrName>ppt_y</p:attrName>
                                        </p:attrNameLst>
                                      </p:cBhvr>
                                      <p:rCtr x="0" y="9838"/>
                                    </p:animMotion>
                                  </p:childTnLst>
                                </p:cTn>
                              </p:par>
                            </p:childTnLst>
                          </p:cTn>
                        </p:par>
                        <p:par>
                          <p:cTn id="12" fill="hold">
                            <p:stCondLst>
                              <p:cond delay="4000"/>
                            </p:stCondLst>
                            <p:childTnLst>
                              <p:par>
                                <p:cTn id="13" presetID="42" presetClass="path" presetSubtype="0" accel="50000" decel="50000" fill="hold" nodeType="afterEffect">
                                  <p:stCondLst>
                                    <p:cond delay="0"/>
                                  </p:stCondLst>
                                  <p:childTnLst>
                                    <p:animMotion origin="layout" path="M -0.09496 -0.38148 L -0.42778 -0.57917 " pathEditMode="relative" rAng="0" ptsTypes="AA">
                                      <p:cBhvr>
                                        <p:cTn id="14" dur="2000" fill="hold"/>
                                        <p:tgtEl>
                                          <p:spTgt spid="9"/>
                                        </p:tgtEl>
                                        <p:attrNameLst>
                                          <p:attrName>ppt_x</p:attrName>
                                          <p:attrName>ppt_y</p:attrName>
                                        </p:attrNameLst>
                                      </p:cBhvr>
                                      <p:rCtr x="-16649" y="-9884"/>
                                    </p:animMotion>
                                  </p:childTnLst>
                                  <p:subTnLst>
                                    <p:set>
                                      <p:cBhvr override="childStyle">
                                        <p:cTn dur="1" fill="hold" display="0" masterRel="sameClick" afterEffect="1">
                                          <p:stCondLst>
                                            <p:cond evt="end" delay="0">
                                              <p:tn val="13"/>
                                            </p:cond>
                                          </p:stCondLst>
                                        </p:cTn>
                                        <p:tgtEl>
                                          <p:spTgt spid="9"/>
                                        </p:tgtEl>
                                        <p:attrNameLst>
                                          <p:attrName>style.visibility</p:attrName>
                                        </p:attrNameLst>
                                      </p:cBhvr>
                                      <p:to>
                                        <p:strVal val="hidden"/>
                                      </p:to>
                                    </p:set>
                                  </p:subTnLst>
                                </p:cTn>
                              </p:par>
                              <p:par>
                                <p:cTn id="15" presetID="42" presetClass="path" presetSubtype="0" accel="50000" decel="50000" fill="hold" nodeType="withEffect">
                                  <p:stCondLst>
                                    <p:cond delay="0"/>
                                  </p:stCondLst>
                                  <p:childTnLst>
                                    <p:animMotion origin="layout" path="M -0.06649 -0.3662 L -0.06354 -0.74282 " pathEditMode="relative" rAng="0" ptsTypes="AA">
                                      <p:cBhvr>
                                        <p:cTn id="16" dur="2000" fill="hold"/>
                                        <p:tgtEl>
                                          <p:spTgt spid="10"/>
                                        </p:tgtEl>
                                        <p:attrNameLst>
                                          <p:attrName>ppt_x</p:attrName>
                                          <p:attrName>ppt_y</p:attrName>
                                        </p:attrNameLst>
                                      </p:cBhvr>
                                      <p:rCtr x="139" y="-18843"/>
                                    </p:animMotion>
                                  </p:childTnLst>
                                  <p:subTnLst>
                                    <p:set>
                                      <p:cBhvr override="childStyle">
                                        <p:cTn dur="1" fill="hold" display="0" masterRel="sameClick" afterEffect="1">
                                          <p:stCondLst>
                                            <p:cond evt="end" delay="0">
                                              <p:tn val="15"/>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MPIO Driver</a:t>
            </a:r>
            <a:endParaRPr lang="en-US" dirty="0"/>
          </a:p>
        </p:txBody>
      </p:sp>
      <p:sp>
        <p:nvSpPr>
          <p:cNvPr id="3" name="Content Placeholder 2"/>
          <p:cNvSpPr>
            <a:spLocks noGrp="1"/>
          </p:cNvSpPr>
          <p:nvPr>
            <p:ph idx="1"/>
          </p:nvPr>
        </p:nvSpPr>
        <p:spPr/>
        <p:txBody>
          <a:bodyPr/>
          <a:lstStyle/>
          <a:p>
            <a:r>
              <a:rPr lang="en-US" dirty="0" smtClean="0"/>
              <a:t>Takes multiple paths and presents one disk to OS</a:t>
            </a:r>
          </a:p>
          <a:p>
            <a:r>
              <a:rPr lang="en-US" dirty="0" smtClean="0"/>
              <a:t>Allows for automatic failover if path fails</a:t>
            </a:r>
          </a:p>
          <a:p>
            <a:r>
              <a:rPr lang="en-US" dirty="0" smtClean="0"/>
              <a:t>Can be Active/Active or Active/Passive</a:t>
            </a:r>
          </a:p>
          <a:p>
            <a:r>
              <a:rPr lang="en-US" dirty="0" smtClean="0"/>
              <a:t>Native in Windows as of Windows 2003</a:t>
            </a:r>
          </a:p>
          <a:p>
            <a:r>
              <a:rPr lang="en-US" dirty="0"/>
              <a:t>Native driver is free, 3</a:t>
            </a:r>
            <a:r>
              <a:rPr lang="en-US" baseline="30000" dirty="0"/>
              <a:t>rd</a:t>
            </a:r>
            <a:r>
              <a:rPr lang="en-US" dirty="0"/>
              <a:t> party drivers not so </a:t>
            </a:r>
            <a:r>
              <a:rPr lang="en-US" dirty="0" smtClean="0"/>
              <a:t>much</a:t>
            </a:r>
            <a:endParaRPr lang="en-US" dirty="0"/>
          </a:p>
        </p:txBody>
      </p:sp>
    </p:spTree>
    <p:extLst>
      <p:ext uri="{BB962C8B-B14F-4D97-AF65-F5344CB8AC3E}">
        <p14:creationId xmlns:p14="http://schemas.microsoft.com/office/powerpoint/2010/main" val="8528034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MPIO Drivers</a:t>
            </a:r>
            <a:endParaRPr lang="en-US" dirty="0"/>
          </a:p>
        </p:txBody>
      </p:sp>
      <p:sp>
        <p:nvSpPr>
          <p:cNvPr id="3" name="Content Placeholder 2"/>
          <p:cNvSpPr>
            <a:spLocks noGrp="1"/>
          </p:cNvSpPr>
          <p:nvPr>
            <p:ph idx="1"/>
          </p:nvPr>
        </p:nvSpPr>
        <p:spPr>
          <a:xfrm>
            <a:off x="457200" y="1804850"/>
            <a:ext cx="8229600" cy="455023"/>
          </a:xfrm>
        </p:spPr>
        <p:txBody>
          <a:bodyPr>
            <a:normAutofit lnSpcReduction="10000"/>
          </a:bodyPr>
          <a:lstStyle/>
          <a:p>
            <a:pPr marL="0" indent="0" algn="ctr">
              <a:buNone/>
            </a:pPr>
            <a:r>
              <a:rPr lang="en-US" dirty="0" smtClean="0"/>
              <a:t>Without MPIO Drivers</a:t>
            </a:r>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0868" y="2364372"/>
            <a:ext cx="4754881" cy="3566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0" y="6596750"/>
            <a:ext cx="9144000" cy="246221"/>
          </a:xfrm>
          <a:prstGeom prst="rect">
            <a:avLst/>
          </a:prstGeom>
          <a:noFill/>
        </p:spPr>
        <p:txBody>
          <a:bodyPr wrap="square" rtlCol="0">
            <a:spAutoFit/>
          </a:bodyPr>
          <a:lstStyle/>
          <a:p>
            <a:pPr algn="ctr"/>
            <a:r>
              <a:rPr lang="en-US" sz="1000" dirty="0"/>
              <a:t>http://www.flickr.com/photos/ellipse/67038205/</a:t>
            </a:r>
            <a:endParaRPr lang="en-US" dirty="0"/>
          </a:p>
        </p:txBody>
      </p:sp>
    </p:spTree>
    <p:extLst>
      <p:ext uri="{BB962C8B-B14F-4D97-AF65-F5344CB8AC3E}">
        <p14:creationId xmlns:p14="http://schemas.microsoft.com/office/powerpoint/2010/main" val="288382086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MPIO Drivers</a:t>
            </a:r>
            <a:endParaRPr lang="en-US" dirty="0"/>
          </a:p>
        </p:txBody>
      </p:sp>
      <p:sp>
        <p:nvSpPr>
          <p:cNvPr id="3" name="Content Placeholder 2"/>
          <p:cNvSpPr>
            <a:spLocks noGrp="1"/>
          </p:cNvSpPr>
          <p:nvPr>
            <p:ph idx="1"/>
          </p:nvPr>
        </p:nvSpPr>
        <p:spPr>
          <a:xfrm>
            <a:off x="457200" y="1857102"/>
            <a:ext cx="8229600" cy="455023"/>
          </a:xfrm>
        </p:spPr>
        <p:txBody>
          <a:bodyPr>
            <a:normAutofit lnSpcReduction="10000"/>
          </a:bodyPr>
          <a:lstStyle/>
          <a:p>
            <a:pPr marL="0" indent="0" algn="ctr">
              <a:buNone/>
            </a:pPr>
            <a:r>
              <a:rPr lang="en-US" dirty="0" smtClean="0"/>
              <a:t>With MPIO Drivers</a:t>
            </a:r>
            <a:endParaRPr lang="en-US" dirty="0"/>
          </a:p>
        </p:txBody>
      </p:sp>
      <p:sp>
        <p:nvSpPr>
          <p:cNvPr id="5" name="TextBox 4"/>
          <p:cNvSpPr txBox="1"/>
          <p:nvPr/>
        </p:nvSpPr>
        <p:spPr>
          <a:xfrm>
            <a:off x="0" y="6609803"/>
            <a:ext cx="9144000" cy="246221"/>
          </a:xfrm>
          <a:prstGeom prst="rect">
            <a:avLst/>
          </a:prstGeom>
          <a:noFill/>
        </p:spPr>
        <p:txBody>
          <a:bodyPr wrap="square" rtlCol="0">
            <a:spAutoFit/>
          </a:bodyPr>
          <a:lstStyle/>
          <a:p>
            <a:pPr algn="ctr"/>
            <a:r>
              <a:rPr lang="en-US" sz="1000" dirty="0"/>
              <a:t>http://www.flickr.com/photos/ellipse/67038430/</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331" y="2638696"/>
            <a:ext cx="2349137" cy="2936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03939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 LUNs</a:t>
            </a:r>
            <a:endParaRPr lang="en-US" dirty="0"/>
          </a:p>
        </p:txBody>
      </p:sp>
      <p:sp>
        <p:nvSpPr>
          <p:cNvPr id="3" name="Content Placeholder 2"/>
          <p:cNvSpPr>
            <a:spLocks noGrp="1"/>
          </p:cNvSpPr>
          <p:nvPr>
            <p:ph idx="1"/>
          </p:nvPr>
        </p:nvSpPr>
        <p:spPr/>
        <p:txBody>
          <a:bodyPr/>
          <a:lstStyle/>
          <a:p>
            <a:r>
              <a:rPr lang="en-US" dirty="0" smtClean="0"/>
              <a:t>Allows for over committing of storage</a:t>
            </a:r>
          </a:p>
          <a:p>
            <a:r>
              <a:rPr lang="en-US" dirty="0" smtClean="0"/>
              <a:t>Allocates storage as needed when needed</a:t>
            </a:r>
          </a:p>
          <a:p>
            <a:r>
              <a:rPr lang="en-US" dirty="0" smtClean="0"/>
              <a:t>Allows business to request huge amounts of storage when small amounts of storage are actually needed</a:t>
            </a:r>
          </a:p>
          <a:p>
            <a:r>
              <a:rPr lang="en-US" dirty="0" smtClean="0"/>
              <a:t>Pretty much pointless for properly setup databases, great for File Servers.</a:t>
            </a:r>
            <a:endParaRPr lang="en-US" dirty="0"/>
          </a:p>
        </p:txBody>
      </p:sp>
    </p:spTree>
    <p:extLst>
      <p:ext uri="{BB962C8B-B14F-4D97-AF65-F5344CB8AC3E}">
        <p14:creationId xmlns:p14="http://schemas.microsoft.com/office/powerpoint/2010/main" val="16844951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r>
              <a:rPr lang="en-US" dirty="0" smtClean="0"/>
              <a:t>Storage arrays require monitoring</a:t>
            </a:r>
          </a:p>
          <a:p>
            <a:r>
              <a:rPr lang="en-US" dirty="0" smtClean="0"/>
              <a:t>Some monitoring packages are add-on modules</a:t>
            </a:r>
          </a:p>
          <a:p>
            <a:r>
              <a:rPr lang="en-US" dirty="0" smtClean="0"/>
              <a:t>Guest based monitoring (</a:t>
            </a:r>
            <a:r>
              <a:rPr lang="en-US" dirty="0" err="1" smtClean="0"/>
              <a:t>perfmon</a:t>
            </a:r>
            <a:r>
              <a:rPr lang="en-US" dirty="0" smtClean="0"/>
              <a:t>) isn’t giving you the whole story</a:t>
            </a:r>
          </a:p>
          <a:p>
            <a:r>
              <a:rPr lang="en-US" dirty="0" smtClean="0"/>
              <a:t>Monitor RAID Group, LUN, Disks</a:t>
            </a:r>
          </a:p>
          <a:p>
            <a:r>
              <a:rPr lang="en-US" dirty="0" smtClean="0"/>
              <a:t>Know which monitors are averages, which are maximums</a:t>
            </a:r>
            <a:endParaRPr lang="en-US" dirty="0"/>
          </a:p>
        </p:txBody>
      </p:sp>
    </p:spTree>
    <p:extLst>
      <p:ext uri="{BB962C8B-B14F-4D97-AF65-F5344CB8AC3E}">
        <p14:creationId xmlns:p14="http://schemas.microsoft.com/office/powerpoint/2010/main" val="21079589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036" y="1900383"/>
            <a:ext cx="8214768" cy="451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82920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8143"/>
            <a:ext cx="8229600" cy="615261"/>
          </a:xfrm>
        </p:spPr>
        <p:txBody>
          <a:bodyPr>
            <a:normAutofit fontScale="90000"/>
          </a:bodyPr>
          <a:lstStyle/>
          <a:p>
            <a:r>
              <a:rPr lang="en-US" dirty="0" smtClean="0"/>
              <a:t>Power Up / Power Down</a:t>
            </a:r>
            <a:endParaRPr lang="en-US" dirty="0"/>
          </a:p>
        </p:txBody>
      </p:sp>
      <p:sp>
        <p:nvSpPr>
          <p:cNvPr id="3" name="Text Placeholder 2"/>
          <p:cNvSpPr>
            <a:spLocks noGrp="1"/>
          </p:cNvSpPr>
          <p:nvPr>
            <p:ph type="body" idx="1"/>
          </p:nvPr>
        </p:nvSpPr>
        <p:spPr>
          <a:xfrm>
            <a:off x="457200" y="1267413"/>
            <a:ext cx="4040188" cy="659352"/>
          </a:xfrm>
        </p:spPr>
        <p:txBody>
          <a:bodyPr/>
          <a:lstStyle/>
          <a:p>
            <a:r>
              <a:rPr lang="en-US" dirty="0" smtClean="0"/>
              <a:t>Power Up Sequence</a:t>
            </a:r>
            <a:endParaRPr lang="en-US" dirty="0"/>
          </a:p>
        </p:txBody>
      </p:sp>
      <p:sp>
        <p:nvSpPr>
          <p:cNvPr id="4" name="Text Placeholder 3"/>
          <p:cNvSpPr>
            <a:spLocks noGrp="1"/>
          </p:cNvSpPr>
          <p:nvPr>
            <p:ph type="body" sz="half" idx="3"/>
          </p:nvPr>
        </p:nvSpPr>
        <p:spPr>
          <a:xfrm>
            <a:off x="4645025" y="1271922"/>
            <a:ext cx="4041775" cy="654843"/>
          </a:xfrm>
        </p:spPr>
        <p:txBody>
          <a:bodyPr/>
          <a:lstStyle/>
          <a:p>
            <a:r>
              <a:rPr lang="en-US" dirty="0" smtClean="0"/>
              <a:t>Power Down Sequence</a:t>
            </a:r>
            <a:endParaRPr lang="en-US" dirty="0"/>
          </a:p>
        </p:txBody>
      </p:sp>
      <p:sp>
        <p:nvSpPr>
          <p:cNvPr id="5" name="Content Placeholder 4"/>
          <p:cNvSpPr>
            <a:spLocks noGrp="1"/>
          </p:cNvSpPr>
          <p:nvPr>
            <p:ph sz="quarter" idx="2"/>
          </p:nvPr>
        </p:nvSpPr>
        <p:spPr>
          <a:xfrm>
            <a:off x="457200" y="1926765"/>
            <a:ext cx="4040188" cy="3845720"/>
          </a:xfrm>
        </p:spPr>
        <p:txBody>
          <a:bodyPr/>
          <a:lstStyle/>
          <a:p>
            <a:r>
              <a:rPr lang="en-US" dirty="0" smtClean="0"/>
              <a:t>Switches</a:t>
            </a:r>
          </a:p>
          <a:p>
            <a:r>
              <a:rPr lang="en-US" dirty="0" smtClean="0"/>
              <a:t>Storage Array Disks</a:t>
            </a:r>
          </a:p>
          <a:p>
            <a:r>
              <a:rPr lang="en-US" dirty="0" smtClean="0"/>
              <a:t>Storage Array Controller</a:t>
            </a:r>
          </a:p>
          <a:p>
            <a:r>
              <a:rPr lang="en-US" dirty="0" smtClean="0"/>
              <a:t>Servers</a:t>
            </a:r>
          </a:p>
        </p:txBody>
      </p:sp>
      <p:sp>
        <p:nvSpPr>
          <p:cNvPr id="6" name="Content Placeholder 5"/>
          <p:cNvSpPr>
            <a:spLocks noGrp="1"/>
          </p:cNvSpPr>
          <p:nvPr>
            <p:ph sz="quarter" idx="4"/>
          </p:nvPr>
        </p:nvSpPr>
        <p:spPr>
          <a:xfrm>
            <a:off x="4645025" y="1926765"/>
            <a:ext cx="4041775" cy="3845720"/>
          </a:xfrm>
        </p:spPr>
        <p:txBody>
          <a:bodyPr/>
          <a:lstStyle/>
          <a:p>
            <a:r>
              <a:rPr lang="en-US" dirty="0" smtClean="0"/>
              <a:t>Servers</a:t>
            </a:r>
          </a:p>
          <a:p>
            <a:r>
              <a:rPr lang="en-US" dirty="0" smtClean="0"/>
              <a:t>Storage Array Controller</a:t>
            </a:r>
          </a:p>
          <a:p>
            <a:r>
              <a:rPr lang="en-US" dirty="0" smtClean="0"/>
              <a:t>Storage Array Disks</a:t>
            </a:r>
          </a:p>
          <a:p>
            <a:r>
              <a:rPr lang="en-US" dirty="0" smtClean="0"/>
              <a:t>Switches</a:t>
            </a:r>
            <a:endParaRPr lang="en-US" dirty="0"/>
          </a:p>
        </p:txBody>
      </p:sp>
      <p:sp>
        <p:nvSpPr>
          <p:cNvPr id="7" name="TextBox 6"/>
          <p:cNvSpPr txBox="1"/>
          <p:nvPr/>
        </p:nvSpPr>
        <p:spPr>
          <a:xfrm>
            <a:off x="0" y="6087291"/>
            <a:ext cx="9144000" cy="246221"/>
          </a:xfrm>
          <a:prstGeom prst="rect">
            <a:avLst/>
          </a:prstGeom>
          <a:noFill/>
        </p:spPr>
        <p:txBody>
          <a:bodyPr wrap="square" rtlCol="0">
            <a:spAutoFit/>
          </a:bodyPr>
          <a:lstStyle/>
          <a:p>
            <a:pPr algn="ctr"/>
            <a:r>
              <a:rPr lang="en-US" sz="1000" dirty="0"/>
              <a:t>http://www.flickr.com/photos/crazytales562/3146586022/</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438" y="3879669"/>
            <a:ext cx="2531124"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0590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Array Agenda</a:t>
            </a:r>
            <a:endParaRPr lang="en-US" dirty="0"/>
          </a:p>
        </p:txBody>
      </p:sp>
      <p:sp>
        <p:nvSpPr>
          <p:cNvPr id="3" name="Content Placeholder 2"/>
          <p:cNvSpPr>
            <a:spLocks noGrp="1"/>
          </p:cNvSpPr>
          <p:nvPr>
            <p:ph idx="1"/>
          </p:nvPr>
        </p:nvSpPr>
        <p:spPr>
          <a:xfrm>
            <a:off x="457200" y="1935480"/>
            <a:ext cx="4049486" cy="4389120"/>
          </a:xfrm>
        </p:spPr>
        <p:txBody>
          <a:bodyPr/>
          <a:lstStyle/>
          <a:p>
            <a:r>
              <a:rPr lang="en-US" dirty="0" smtClean="0"/>
              <a:t>Storage Terminology</a:t>
            </a:r>
          </a:p>
          <a:p>
            <a:r>
              <a:rPr lang="en-US" dirty="0" smtClean="0"/>
              <a:t>Array Cache Setup</a:t>
            </a:r>
          </a:p>
          <a:p>
            <a:r>
              <a:rPr lang="en-US" dirty="0" smtClean="0"/>
              <a:t>RAID Types</a:t>
            </a:r>
          </a:p>
          <a:p>
            <a:r>
              <a:rPr lang="en-US" dirty="0"/>
              <a:t>Spindle Types</a:t>
            </a:r>
          </a:p>
          <a:p>
            <a:r>
              <a:rPr lang="en-US" dirty="0" smtClean="0"/>
              <a:t>Tiered Storage</a:t>
            </a:r>
          </a:p>
          <a:p>
            <a:r>
              <a:rPr lang="en-US" dirty="0" smtClean="0"/>
              <a:t>Disk Alignment</a:t>
            </a:r>
          </a:p>
          <a:p>
            <a:r>
              <a:rPr lang="en-US" dirty="0" smtClean="0"/>
              <a:t>Physical Array Diagram</a:t>
            </a:r>
            <a:endParaRPr lang="en-US" dirty="0"/>
          </a:p>
        </p:txBody>
      </p:sp>
      <p:sp>
        <p:nvSpPr>
          <p:cNvPr id="5" name="Content Placeholder 2"/>
          <p:cNvSpPr txBox="1">
            <a:spLocks/>
          </p:cNvSpPr>
          <p:nvPr/>
        </p:nvSpPr>
        <p:spPr>
          <a:xfrm>
            <a:off x="4841966" y="1931124"/>
            <a:ext cx="4049486" cy="438912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r>
              <a:rPr lang="en-US" sz="2800" dirty="0" smtClean="0"/>
              <a:t>Array Design Differences</a:t>
            </a:r>
          </a:p>
          <a:p>
            <a:pPr marL="0" indent="0">
              <a:buNone/>
            </a:pPr>
            <a:r>
              <a:rPr lang="en-US" sz="2800" dirty="0" smtClean="0"/>
              <a:t>Snapshots</a:t>
            </a:r>
            <a:r>
              <a:rPr lang="en-US" sz="2800" dirty="0"/>
              <a:t>, </a:t>
            </a:r>
            <a:r>
              <a:rPr lang="en-US" sz="2800" dirty="0" smtClean="0"/>
              <a:t>Clones</a:t>
            </a:r>
          </a:p>
          <a:p>
            <a:pPr marL="0" indent="0">
              <a:buNone/>
            </a:pPr>
            <a:r>
              <a:rPr lang="en-US" sz="2800" dirty="0" smtClean="0"/>
              <a:t>Array Based Replication</a:t>
            </a:r>
            <a:endParaRPr lang="en-US" sz="2800" dirty="0"/>
          </a:p>
          <a:p>
            <a:pPr marL="0" indent="0">
              <a:buNone/>
            </a:pPr>
            <a:r>
              <a:rPr lang="en-US" sz="2800" dirty="0"/>
              <a:t>Multipath IO </a:t>
            </a:r>
            <a:r>
              <a:rPr lang="en-US" sz="2800" dirty="0" smtClean="0"/>
              <a:t>Drivers</a:t>
            </a:r>
          </a:p>
          <a:p>
            <a:pPr marL="0" indent="0">
              <a:buNone/>
            </a:pPr>
            <a:r>
              <a:rPr lang="en-US" sz="2800" dirty="0" smtClean="0"/>
              <a:t>Thin LUNs</a:t>
            </a:r>
          </a:p>
          <a:p>
            <a:pPr marL="0" indent="0">
              <a:buNone/>
            </a:pPr>
            <a:r>
              <a:rPr lang="en-US" sz="2800" dirty="0" smtClean="0"/>
              <a:t>Monitoring</a:t>
            </a:r>
          </a:p>
          <a:p>
            <a:pPr marL="0" indent="0">
              <a:buNone/>
            </a:pPr>
            <a:r>
              <a:rPr lang="en-US" sz="2800" dirty="0" smtClean="0"/>
              <a:t>Power Up / Power Down</a:t>
            </a:r>
            <a:endParaRPr lang="en-US" sz="2800" dirty="0"/>
          </a:p>
        </p:txBody>
      </p:sp>
    </p:spTree>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Contrary to popular belief…</a:t>
            </a:r>
            <a:endParaRPr lang="en-US" dirty="0"/>
          </a:p>
        </p:txBody>
      </p:sp>
      <p:sp>
        <p:nvSpPr>
          <p:cNvPr id="3" name="Content Placeholder 2"/>
          <p:cNvSpPr>
            <a:spLocks noGrp="1"/>
          </p:cNvSpPr>
          <p:nvPr>
            <p:ph idx="1"/>
          </p:nvPr>
        </p:nvSpPr>
        <p:spPr/>
        <p:txBody>
          <a:bodyPr/>
          <a:lstStyle/>
          <a:p>
            <a:r>
              <a:rPr lang="en-US" dirty="0" smtClean="0"/>
              <a:t>Not all arrays do everything well</a:t>
            </a:r>
          </a:p>
          <a:p>
            <a:r>
              <a:rPr lang="en-US" dirty="0" smtClean="0"/>
              <a:t>Storage Arrays require maintenance</a:t>
            </a:r>
          </a:p>
          <a:p>
            <a:r>
              <a:rPr lang="en-US" dirty="0" smtClean="0"/>
              <a:t>SANs make good NASs but NASs don’t make good SANs</a:t>
            </a:r>
          </a:p>
          <a:p>
            <a:r>
              <a:rPr lang="en-US" dirty="0" smtClean="0"/>
              <a:t>Writing fast &lt;&gt; reading fast</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1140" y="4389126"/>
            <a:ext cx="6161178" cy="2053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34906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Network Agenda</a:t>
            </a:r>
            <a:endParaRPr lang="en-US" dirty="0"/>
          </a:p>
        </p:txBody>
      </p:sp>
      <p:sp>
        <p:nvSpPr>
          <p:cNvPr id="3" name="Content Placeholder 2"/>
          <p:cNvSpPr>
            <a:spLocks noGrp="1"/>
          </p:cNvSpPr>
          <p:nvPr>
            <p:ph idx="1"/>
          </p:nvPr>
        </p:nvSpPr>
        <p:spPr/>
        <p:txBody>
          <a:bodyPr/>
          <a:lstStyle/>
          <a:p>
            <a:r>
              <a:rPr lang="en-US" dirty="0" err="1" smtClean="0"/>
              <a:t>iSCSI</a:t>
            </a:r>
            <a:r>
              <a:rPr lang="en-US" dirty="0" smtClean="0"/>
              <a:t> or </a:t>
            </a:r>
            <a:r>
              <a:rPr lang="en-US" dirty="0" err="1" smtClean="0"/>
              <a:t>Fibre</a:t>
            </a:r>
            <a:r>
              <a:rPr lang="en-US" dirty="0" smtClean="0"/>
              <a:t> Channel</a:t>
            </a:r>
          </a:p>
          <a:p>
            <a:r>
              <a:rPr lang="en-US" dirty="0"/>
              <a:t>What needs to be redundant?</a:t>
            </a:r>
          </a:p>
          <a:p>
            <a:r>
              <a:rPr lang="en-US" dirty="0"/>
              <a:t>Path Count</a:t>
            </a:r>
          </a:p>
          <a:p>
            <a:r>
              <a:rPr lang="en-US" dirty="0"/>
              <a:t>What can be Active/Active and what can’t?</a:t>
            </a:r>
          </a:p>
          <a:p>
            <a:r>
              <a:rPr lang="en-US" dirty="0"/>
              <a:t>When should the switches be connected together?</a:t>
            </a:r>
          </a:p>
          <a:p>
            <a:r>
              <a:rPr lang="en-US" dirty="0"/>
              <a:t>Calculating network latency</a:t>
            </a:r>
          </a:p>
          <a:p>
            <a:endParaRPr lang="en-US" dirty="0" smtClean="0"/>
          </a:p>
          <a:p>
            <a:endParaRPr lang="en-US" dirty="0"/>
          </a:p>
        </p:txBody>
      </p:sp>
    </p:spTree>
    <p:extLst>
      <p:ext uri="{BB962C8B-B14F-4D97-AF65-F5344CB8AC3E}">
        <p14:creationId xmlns:p14="http://schemas.microsoft.com/office/powerpoint/2010/main" val="186336872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iSCSI</a:t>
            </a:r>
            <a:r>
              <a:rPr lang="en-US" dirty="0" smtClean="0"/>
              <a:t> VS </a:t>
            </a:r>
            <a:r>
              <a:rPr lang="en-US" dirty="0" err="1" smtClean="0"/>
              <a:t>Fibre</a:t>
            </a:r>
            <a:r>
              <a:rPr lang="en-US" dirty="0" smtClean="0"/>
              <a:t> Channel</a:t>
            </a:r>
            <a:endParaRPr lang="en-US" dirty="0"/>
          </a:p>
        </p:txBody>
      </p:sp>
      <p:sp>
        <p:nvSpPr>
          <p:cNvPr id="5" name="TextBox 4"/>
          <p:cNvSpPr txBox="1"/>
          <p:nvPr/>
        </p:nvSpPr>
        <p:spPr>
          <a:xfrm>
            <a:off x="0" y="1908977"/>
            <a:ext cx="9144000" cy="369332"/>
          </a:xfrm>
          <a:prstGeom prst="rect">
            <a:avLst/>
          </a:prstGeom>
          <a:noFill/>
        </p:spPr>
        <p:txBody>
          <a:bodyPr wrap="square" rtlCol="0">
            <a:spAutoFit/>
          </a:bodyPr>
          <a:lstStyle/>
          <a:p>
            <a:pPr algn="ctr"/>
            <a:r>
              <a:rPr lang="en-US" dirty="0" smtClean="0"/>
              <a:t>Its about choice. The same choice doesn’t work for every situation.</a:t>
            </a:r>
            <a:endParaRPr lang="en-US" dirty="0"/>
          </a:p>
        </p:txBody>
      </p:sp>
      <p:sp>
        <p:nvSpPr>
          <p:cNvPr id="6" name="TextBox 5"/>
          <p:cNvSpPr txBox="1"/>
          <p:nvPr/>
        </p:nvSpPr>
        <p:spPr>
          <a:xfrm>
            <a:off x="1" y="6622886"/>
            <a:ext cx="9144000" cy="235114"/>
          </a:xfrm>
          <a:prstGeom prst="rect">
            <a:avLst/>
          </a:prstGeom>
          <a:noFill/>
        </p:spPr>
        <p:txBody>
          <a:bodyPr wrap="square" rtlCol="0">
            <a:spAutoFit/>
          </a:bodyPr>
          <a:lstStyle/>
          <a:p>
            <a:pPr algn="ctr"/>
            <a:r>
              <a:rPr lang="en-US" sz="900" dirty="0"/>
              <a:t>http://www.flickr.com/photos/randysonofrobert/385847732/</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697" y="2375435"/>
            <a:ext cx="6152605" cy="4103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63812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Differences between FC &amp; </a:t>
            </a:r>
            <a:r>
              <a:rPr lang="en-US" dirty="0" err="1" smtClean="0"/>
              <a:t>iSCSI</a:t>
            </a:r>
            <a:endParaRPr lang="en-US" dirty="0"/>
          </a:p>
        </p:txBody>
      </p:sp>
      <p:sp>
        <p:nvSpPr>
          <p:cNvPr id="3" name="Content Placeholder 2"/>
          <p:cNvSpPr>
            <a:spLocks noGrp="1"/>
          </p:cNvSpPr>
          <p:nvPr>
            <p:ph idx="1"/>
          </p:nvPr>
        </p:nvSpPr>
        <p:spPr/>
        <p:txBody>
          <a:bodyPr/>
          <a:lstStyle/>
          <a:p>
            <a:r>
              <a:rPr lang="en-US" dirty="0" smtClean="0"/>
              <a:t>Latency</a:t>
            </a:r>
          </a:p>
          <a:p>
            <a:pPr lvl="1"/>
            <a:r>
              <a:rPr lang="en-US" dirty="0" smtClean="0"/>
              <a:t>Fiber latency is measured in </a:t>
            </a:r>
            <a:r>
              <a:rPr lang="en-US" dirty="0" err="1" smtClean="0"/>
              <a:t>nano</a:t>
            </a:r>
            <a:r>
              <a:rPr lang="en-US" dirty="0" smtClean="0"/>
              <a:t>-seconds</a:t>
            </a:r>
          </a:p>
          <a:p>
            <a:pPr lvl="1"/>
            <a:r>
              <a:rPr lang="en-US" dirty="0" err="1" smtClean="0"/>
              <a:t>iSCSI</a:t>
            </a:r>
            <a:r>
              <a:rPr lang="en-US" dirty="0" smtClean="0"/>
              <a:t> is measured in </a:t>
            </a:r>
            <a:r>
              <a:rPr lang="en-US" dirty="0" err="1" smtClean="0"/>
              <a:t>mili</a:t>
            </a:r>
            <a:r>
              <a:rPr lang="en-US" dirty="0" smtClean="0"/>
              <a:t>-seconds</a:t>
            </a:r>
          </a:p>
          <a:p>
            <a:r>
              <a:rPr lang="en-US" dirty="0" err="1" smtClean="0"/>
              <a:t>iSCSI</a:t>
            </a:r>
            <a:r>
              <a:rPr lang="en-US" dirty="0" smtClean="0"/>
              <a:t> uses TCP packet timeouts</a:t>
            </a:r>
          </a:p>
          <a:p>
            <a:r>
              <a:rPr lang="en-US" dirty="0" smtClean="0"/>
              <a:t>Fiber cost per port is higher</a:t>
            </a:r>
          </a:p>
          <a:p>
            <a:endParaRPr lang="en-US" dirty="0"/>
          </a:p>
        </p:txBody>
      </p:sp>
    </p:spTree>
    <p:extLst>
      <p:ext uri="{BB962C8B-B14F-4D97-AF65-F5344CB8AC3E}">
        <p14:creationId xmlns:p14="http://schemas.microsoft.com/office/powerpoint/2010/main" val="16071080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iSCSI</a:t>
            </a:r>
            <a:r>
              <a:rPr lang="en-US" dirty="0" smtClean="0"/>
              <a:t> Specific Settings</a:t>
            </a:r>
            <a:endParaRPr lang="en-US" dirty="0"/>
          </a:p>
        </p:txBody>
      </p:sp>
      <p:sp>
        <p:nvSpPr>
          <p:cNvPr id="3" name="Content Placeholder 2"/>
          <p:cNvSpPr>
            <a:spLocks noGrp="1"/>
          </p:cNvSpPr>
          <p:nvPr>
            <p:ph idx="1"/>
          </p:nvPr>
        </p:nvSpPr>
        <p:spPr/>
        <p:txBody>
          <a:bodyPr/>
          <a:lstStyle/>
          <a:p>
            <a:r>
              <a:rPr lang="en-US" dirty="0" smtClean="0"/>
              <a:t>Jumbo Frames are a must</a:t>
            </a:r>
          </a:p>
          <a:p>
            <a:pPr lvl="1"/>
            <a:r>
              <a:rPr lang="en-US" dirty="0" smtClean="0"/>
              <a:t>Configured on Servers, Switches and Storage</a:t>
            </a:r>
          </a:p>
          <a:p>
            <a:r>
              <a:rPr lang="en-US" dirty="0" smtClean="0"/>
              <a:t>Don’t cross IP subnets</a:t>
            </a:r>
          </a:p>
          <a:p>
            <a:r>
              <a:rPr lang="en-US" dirty="0" smtClean="0"/>
              <a:t>Cross as few network devices as possible</a:t>
            </a:r>
          </a:p>
          <a:p>
            <a:endParaRPr lang="en-US" dirty="0"/>
          </a:p>
        </p:txBody>
      </p:sp>
    </p:spTree>
    <p:extLst>
      <p:ext uri="{BB962C8B-B14F-4D97-AF65-F5344CB8AC3E}">
        <p14:creationId xmlns:p14="http://schemas.microsoft.com/office/powerpoint/2010/main" val="7498025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needs to be Redundant?</a:t>
            </a:r>
            <a:endParaRPr lang="en-US" dirty="0"/>
          </a:p>
        </p:txBody>
      </p:sp>
      <p:sp>
        <p:nvSpPr>
          <p:cNvPr id="3" name="Content Placeholder 2"/>
          <p:cNvSpPr>
            <a:spLocks noGrp="1"/>
          </p:cNvSpPr>
          <p:nvPr>
            <p:ph idx="1"/>
          </p:nvPr>
        </p:nvSpPr>
        <p:spPr/>
        <p:txBody>
          <a:bodyPr/>
          <a:lstStyle/>
          <a:p>
            <a:r>
              <a:rPr lang="en-US" dirty="0" smtClean="0"/>
              <a:t>HBAs / </a:t>
            </a:r>
            <a:r>
              <a:rPr lang="en-US" dirty="0" err="1" smtClean="0"/>
              <a:t>iSCSI</a:t>
            </a:r>
            <a:r>
              <a:rPr lang="en-US" dirty="0" smtClean="0"/>
              <a:t> NICs</a:t>
            </a:r>
          </a:p>
          <a:p>
            <a:r>
              <a:rPr lang="en-US" dirty="0" smtClean="0"/>
              <a:t>Fiber Channel Switches / Network Switches</a:t>
            </a:r>
          </a:p>
          <a:p>
            <a:r>
              <a:rPr lang="en-US" dirty="0" smtClean="0"/>
              <a:t>Storage Controllers</a:t>
            </a:r>
          </a:p>
          <a:p>
            <a:r>
              <a:rPr lang="en-US" dirty="0" smtClean="0"/>
              <a:t>Front End Ports Array Ports</a:t>
            </a:r>
          </a:p>
          <a:p>
            <a:r>
              <a:rPr lang="en-US" dirty="0" smtClean="0"/>
              <a:t>Back End Ports and Loops</a:t>
            </a:r>
            <a:endParaRPr lang="en-US" dirty="0"/>
          </a:p>
        </p:txBody>
      </p:sp>
    </p:spTree>
    <p:extLst>
      <p:ext uri="{BB962C8B-B14F-4D97-AF65-F5344CB8AC3E}">
        <p14:creationId xmlns:p14="http://schemas.microsoft.com/office/powerpoint/2010/main" val="12190399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Redundant Fiber Channel Network</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58345" y="1935163"/>
            <a:ext cx="6627310"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59169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a:t>
            </a:r>
            <a:r>
              <a:rPr lang="en-US" dirty="0" err="1" smtClean="0"/>
              <a:t>iSCSI</a:t>
            </a:r>
            <a:r>
              <a:rPr lang="en-US" dirty="0" smtClean="0"/>
              <a:t> Network</a:t>
            </a:r>
            <a:endParaRPr lang="en-US" dirty="0"/>
          </a:p>
        </p:txBody>
      </p:sp>
      <p:pic>
        <p:nvPicPr>
          <p:cNvPr id="2053"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93316" y="1935163"/>
            <a:ext cx="6357367"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23912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Redundant </a:t>
            </a:r>
            <a:r>
              <a:rPr lang="en-US" dirty="0" err="1" smtClean="0"/>
              <a:t>iSCSI</a:t>
            </a:r>
            <a:r>
              <a:rPr lang="en-US" dirty="0" smtClean="0"/>
              <a:t> Network w/ Virtualization</a:t>
            </a:r>
            <a:endParaRPr lang="en-US" dirty="0"/>
          </a:p>
        </p:txBody>
      </p:sp>
      <p:pic>
        <p:nvPicPr>
          <p:cNvPr id="9222"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83868" y="1935163"/>
            <a:ext cx="5776263"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45356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 Count</a:t>
            </a:r>
            <a:endParaRPr lang="en-US" dirty="0"/>
          </a:p>
        </p:txBody>
      </p:sp>
      <p:sp>
        <p:nvSpPr>
          <p:cNvPr id="3" name="Content Placeholder 2"/>
          <p:cNvSpPr>
            <a:spLocks noGrp="1"/>
          </p:cNvSpPr>
          <p:nvPr>
            <p:ph idx="1"/>
          </p:nvPr>
        </p:nvSpPr>
        <p:spPr/>
        <p:txBody>
          <a:bodyPr/>
          <a:lstStyle/>
          <a:p>
            <a:r>
              <a:rPr lang="en-US" dirty="0" smtClean="0"/>
              <a:t>Each HBA has a path to each front end port on the same switch</a:t>
            </a:r>
          </a:p>
          <a:p>
            <a:r>
              <a:rPr lang="en-US" dirty="0" smtClean="0"/>
              <a:t>Each </a:t>
            </a:r>
            <a:r>
              <a:rPr lang="en-US" dirty="0" err="1" smtClean="0"/>
              <a:t>iSCSI</a:t>
            </a:r>
            <a:r>
              <a:rPr lang="en-US" dirty="0" smtClean="0"/>
              <a:t> has a path to each front end port to which connectivity is granted.</a:t>
            </a:r>
            <a:endParaRPr lang="en-US" dirty="0"/>
          </a:p>
        </p:txBody>
      </p:sp>
    </p:spTree>
    <p:extLst>
      <p:ext uri="{BB962C8B-B14F-4D97-AF65-F5344CB8AC3E}">
        <p14:creationId xmlns:p14="http://schemas.microsoft.com/office/powerpoint/2010/main" val="2855466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Terminology</a:t>
            </a:r>
          </a:p>
        </p:txBody>
      </p:sp>
      <p:sp>
        <p:nvSpPr>
          <p:cNvPr id="3" name="Content Placeholder 2"/>
          <p:cNvSpPr>
            <a:spLocks noGrp="1"/>
          </p:cNvSpPr>
          <p:nvPr>
            <p:ph idx="1"/>
          </p:nvPr>
        </p:nvSpPr>
        <p:spPr/>
        <p:txBody>
          <a:bodyPr>
            <a:noAutofit/>
          </a:bodyPr>
          <a:lstStyle/>
          <a:p>
            <a:r>
              <a:rPr lang="en-US" dirty="0"/>
              <a:t>LUN = Logical Unit Number</a:t>
            </a:r>
          </a:p>
          <a:p>
            <a:r>
              <a:rPr lang="en-US" dirty="0"/>
              <a:t>Host = The Server or Servers a LUN is presented to</a:t>
            </a:r>
          </a:p>
          <a:p>
            <a:r>
              <a:rPr lang="en-US" dirty="0"/>
              <a:t>SAN = Storage Area Network</a:t>
            </a:r>
          </a:p>
          <a:p>
            <a:r>
              <a:rPr lang="en-US" dirty="0"/>
              <a:t>Disk = How the OS sees a LUN when </a:t>
            </a:r>
            <a:r>
              <a:rPr lang="en-US" dirty="0" smtClean="0"/>
              <a:t>presented</a:t>
            </a:r>
          </a:p>
          <a:p>
            <a:r>
              <a:rPr lang="en-US" dirty="0" smtClean="0"/>
              <a:t>Fabric </a:t>
            </a:r>
            <a:r>
              <a:rPr lang="en-US" dirty="0"/>
              <a:t>= </a:t>
            </a:r>
            <a:r>
              <a:rPr lang="en-US" dirty="0" smtClean="0"/>
              <a:t>Network </a:t>
            </a:r>
            <a:r>
              <a:rPr lang="en-US" dirty="0"/>
              <a:t>which makes up the </a:t>
            </a:r>
            <a:r>
              <a:rPr lang="en-US" dirty="0" smtClean="0"/>
              <a:t>SAN</a:t>
            </a:r>
          </a:p>
          <a:p>
            <a:r>
              <a:rPr lang="en-US" dirty="0"/>
              <a:t>Spindle = Physical disks in the Storage </a:t>
            </a:r>
            <a:r>
              <a:rPr lang="en-US" dirty="0" smtClean="0"/>
              <a:t>Array</a:t>
            </a:r>
          </a:p>
          <a:p>
            <a:r>
              <a:rPr lang="en-US" dirty="0" smtClean="0"/>
              <a:t>Array = Box with the Spindles in it</a:t>
            </a:r>
          </a:p>
          <a:p>
            <a:r>
              <a:rPr lang="en-US" dirty="0" smtClean="0"/>
              <a:t>HBA = Host Buss Adapter</a:t>
            </a:r>
          </a:p>
          <a:p>
            <a:endParaRPr lang="en-US" dirty="0"/>
          </a:p>
        </p:txBody>
      </p:sp>
    </p:spTree>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Fiber Channel Paths</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58345" y="1935163"/>
            <a:ext cx="6627310"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380983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iSCSI</a:t>
            </a:r>
            <a:r>
              <a:rPr lang="en-US" dirty="0" smtClean="0"/>
              <a:t> Paths</a:t>
            </a:r>
            <a:endParaRPr lang="en-US"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93316" y="1935163"/>
            <a:ext cx="6357367"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0468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895"/>
            <a:ext cx="8229600" cy="667512"/>
          </a:xfrm>
        </p:spPr>
        <p:txBody>
          <a:bodyPr>
            <a:normAutofit fontScale="90000"/>
          </a:bodyPr>
          <a:lstStyle/>
          <a:p>
            <a:r>
              <a:rPr lang="en-US" dirty="0" smtClean="0"/>
              <a:t>What can be Active/Active?</a:t>
            </a:r>
            <a:endParaRPr lang="en-US" dirty="0"/>
          </a:p>
        </p:txBody>
      </p:sp>
      <p:sp>
        <p:nvSpPr>
          <p:cNvPr id="3" name="Text Placeholder 2"/>
          <p:cNvSpPr>
            <a:spLocks noGrp="1"/>
          </p:cNvSpPr>
          <p:nvPr>
            <p:ph type="body" idx="1"/>
          </p:nvPr>
        </p:nvSpPr>
        <p:spPr>
          <a:xfrm>
            <a:off x="457200" y="1345791"/>
            <a:ext cx="4040188" cy="659352"/>
          </a:xfrm>
        </p:spPr>
        <p:txBody>
          <a:bodyPr/>
          <a:lstStyle/>
          <a:p>
            <a:pPr algn="ctr"/>
            <a:r>
              <a:rPr lang="en-US" dirty="0" smtClean="0"/>
              <a:t>Yes</a:t>
            </a:r>
            <a:endParaRPr lang="en-US" dirty="0"/>
          </a:p>
        </p:txBody>
      </p:sp>
      <p:sp>
        <p:nvSpPr>
          <p:cNvPr id="4" name="Text Placeholder 3"/>
          <p:cNvSpPr>
            <a:spLocks noGrp="1"/>
          </p:cNvSpPr>
          <p:nvPr>
            <p:ph type="body" sz="half" idx="3"/>
          </p:nvPr>
        </p:nvSpPr>
        <p:spPr>
          <a:xfrm>
            <a:off x="4645025" y="1350300"/>
            <a:ext cx="4041775" cy="654843"/>
          </a:xfrm>
        </p:spPr>
        <p:txBody>
          <a:bodyPr/>
          <a:lstStyle/>
          <a:p>
            <a:pPr algn="ctr"/>
            <a:r>
              <a:rPr lang="en-US" dirty="0" smtClean="0"/>
              <a:t>No</a:t>
            </a:r>
            <a:endParaRPr lang="en-US" dirty="0"/>
          </a:p>
        </p:txBody>
      </p:sp>
      <p:sp>
        <p:nvSpPr>
          <p:cNvPr id="5" name="Content Placeholder 4"/>
          <p:cNvSpPr>
            <a:spLocks noGrp="1"/>
          </p:cNvSpPr>
          <p:nvPr>
            <p:ph sz="quarter" idx="2"/>
          </p:nvPr>
        </p:nvSpPr>
        <p:spPr>
          <a:xfrm>
            <a:off x="457200" y="2005143"/>
            <a:ext cx="4040188" cy="3845720"/>
          </a:xfrm>
        </p:spPr>
        <p:txBody>
          <a:bodyPr/>
          <a:lstStyle/>
          <a:p>
            <a:r>
              <a:rPr lang="en-US" dirty="0" smtClean="0"/>
              <a:t>HBAs</a:t>
            </a:r>
          </a:p>
          <a:p>
            <a:r>
              <a:rPr lang="en-US" dirty="0" smtClean="0"/>
              <a:t>Switches</a:t>
            </a:r>
          </a:p>
          <a:p>
            <a:r>
              <a:rPr lang="en-US" dirty="0" smtClean="0"/>
              <a:t>Array Storage Processors</a:t>
            </a:r>
          </a:p>
          <a:p>
            <a:r>
              <a:rPr lang="en-US" dirty="0" smtClean="0"/>
              <a:t>Single LUN Accessed through multiple switches (sometimes)</a:t>
            </a:r>
          </a:p>
          <a:p>
            <a:r>
              <a:rPr lang="en-US" dirty="0" smtClean="0"/>
              <a:t>Single LUN Accessed through multiple HBAs (sometimes)</a:t>
            </a:r>
            <a:endParaRPr lang="en-US" dirty="0"/>
          </a:p>
        </p:txBody>
      </p:sp>
      <p:sp>
        <p:nvSpPr>
          <p:cNvPr id="6" name="Content Placeholder 5"/>
          <p:cNvSpPr>
            <a:spLocks noGrp="1"/>
          </p:cNvSpPr>
          <p:nvPr>
            <p:ph sz="quarter" idx="4"/>
          </p:nvPr>
        </p:nvSpPr>
        <p:spPr>
          <a:xfrm>
            <a:off x="4645025" y="2005143"/>
            <a:ext cx="4041775" cy="3845720"/>
          </a:xfrm>
        </p:spPr>
        <p:txBody>
          <a:bodyPr/>
          <a:lstStyle/>
          <a:p>
            <a:r>
              <a:rPr lang="en-US" dirty="0" smtClean="0"/>
              <a:t>Single LUN on multiple Storage Processors (not usually)</a:t>
            </a:r>
          </a:p>
          <a:p>
            <a:r>
              <a:rPr lang="en-US" dirty="0" smtClean="0"/>
              <a:t>Multiple Servers Accessing the same LUN</a:t>
            </a:r>
          </a:p>
          <a:p>
            <a:endParaRPr lang="en-US" dirty="0" smtClean="0"/>
          </a:p>
          <a:p>
            <a:endParaRPr lang="en-US" dirty="0"/>
          </a:p>
        </p:txBody>
      </p:sp>
      <p:sp>
        <p:nvSpPr>
          <p:cNvPr id="7" name="Footer Placeholder 6"/>
          <p:cNvSpPr>
            <a:spLocks noGrp="1"/>
          </p:cNvSpPr>
          <p:nvPr>
            <p:ph type="ftr" sz="quarter" idx="11"/>
          </p:nvPr>
        </p:nvSpPr>
        <p:spPr>
          <a:xfrm>
            <a:off x="2667000" y="6356350"/>
            <a:ext cx="3352800" cy="365125"/>
          </a:xfrm>
          <a:prstGeom prst="rect">
            <a:avLst/>
          </a:prstGeom>
        </p:spPr>
        <p:txBody>
          <a:bodyPr/>
          <a:lstStyle/>
          <a:p>
            <a:r>
              <a:rPr kumimoji="0" lang="en-US" smtClean="0"/>
              <a:t>DBA-491-P | Storage and Virtualization for the DBA</a:t>
            </a:r>
            <a:endParaRPr kumimoji="0" lang="en-US" dirty="0"/>
          </a:p>
        </p:txBody>
      </p:sp>
      <p:sp>
        <p:nvSpPr>
          <p:cNvPr id="8" name="Slide Number Placeholder 7"/>
          <p:cNvSpPr>
            <a:spLocks noGrp="1"/>
          </p:cNvSpPr>
          <p:nvPr>
            <p:ph type="sldNum" sz="quarter" idx="12"/>
          </p:nvPr>
        </p:nvSpPr>
        <p:spPr>
          <a:xfrm>
            <a:off x="7924800" y="6356350"/>
            <a:ext cx="762000" cy="365125"/>
          </a:xfrm>
          <a:prstGeom prst="rect">
            <a:avLst/>
          </a:prstGeom>
        </p:spPr>
        <p:txBody>
          <a:bodyPr/>
          <a:lstStyle/>
          <a:p>
            <a:pPr eaLnBrk="1" latinLnBrk="0" hangingPunct="1"/>
            <a:fld id="{042AED99-7FB4-404E-8A97-64753DCE42EC}" type="slidenum">
              <a:rPr kumimoji="0" lang="en-US" smtClean="0"/>
              <a:pPr eaLnBrk="1" latinLnBrk="0" hangingPunct="1"/>
              <a:t>82</a:t>
            </a:fld>
            <a:endParaRPr kumimoji="0" lang="en-US"/>
          </a:p>
        </p:txBody>
      </p:sp>
    </p:spTree>
    <p:extLst>
      <p:ext uri="{BB962C8B-B14F-4D97-AF65-F5344CB8AC3E}">
        <p14:creationId xmlns:p14="http://schemas.microsoft.com/office/powerpoint/2010/main" val="119205415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Active/Active?</a:t>
            </a:r>
            <a:endParaRPr lang="en-US" dirty="0"/>
          </a:p>
        </p:txBody>
      </p:sp>
      <p:sp>
        <p:nvSpPr>
          <p:cNvPr id="3" name="Content Placeholder 2"/>
          <p:cNvSpPr>
            <a:spLocks noGrp="1"/>
          </p:cNvSpPr>
          <p:nvPr>
            <p:ph idx="1"/>
          </p:nvPr>
        </p:nvSpPr>
        <p:spPr/>
        <p:txBody>
          <a:bodyPr/>
          <a:lstStyle/>
          <a:p>
            <a:r>
              <a:rPr lang="en-US" dirty="0" smtClean="0"/>
              <a:t>Greater bandwidth between server and host</a:t>
            </a:r>
          </a:p>
          <a:p>
            <a:r>
              <a:rPr lang="en-US" dirty="0" smtClean="0"/>
              <a:t>4 Gig front end ports max out at 380 Mbytes / sec</a:t>
            </a:r>
          </a:p>
          <a:p>
            <a:r>
              <a:rPr lang="en-US" dirty="0" smtClean="0"/>
              <a:t>8 Gig front end ports max out at 760 Mbytes / sec</a:t>
            </a:r>
          </a:p>
          <a:p>
            <a:r>
              <a:rPr lang="en-US" dirty="0" smtClean="0"/>
              <a:t>Requires Active/Active MPIO driver like </a:t>
            </a:r>
            <a:r>
              <a:rPr lang="en-US" dirty="0" err="1" smtClean="0"/>
              <a:t>PowerPath</a:t>
            </a:r>
            <a:r>
              <a:rPr lang="en-US" dirty="0" smtClean="0"/>
              <a:t> on server and supporting array</a:t>
            </a:r>
          </a:p>
          <a:p>
            <a:endParaRPr lang="en-US" dirty="0"/>
          </a:p>
        </p:txBody>
      </p:sp>
    </p:spTree>
    <p:extLst>
      <p:ext uri="{BB962C8B-B14F-4D97-AF65-F5344CB8AC3E}">
        <p14:creationId xmlns:p14="http://schemas.microsoft.com/office/powerpoint/2010/main" val="31233434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Wide Name</a:t>
            </a:r>
            <a:endParaRPr lang="en-US" dirty="0"/>
          </a:p>
        </p:txBody>
      </p:sp>
      <p:sp>
        <p:nvSpPr>
          <p:cNvPr id="3" name="Content Placeholder 2"/>
          <p:cNvSpPr>
            <a:spLocks noGrp="1"/>
          </p:cNvSpPr>
          <p:nvPr>
            <p:ph idx="1"/>
          </p:nvPr>
        </p:nvSpPr>
        <p:spPr/>
        <p:txBody>
          <a:bodyPr/>
          <a:lstStyle/>
          <a:p>
            <a:r>
              <a:rPr lang="en-US" dirty="0" smtClean="0"/>
              <a:t>Fiber channel equivalent of a MAC address</a:t>
            </a:r>
          </a:p>
          <a:p>
            <a:r>
              <a:rPr lang="en-US" dirty="0" smtClean="0"/>
              <a:t>Every port has a WWN</a:t>
            </a:r>
          </a:p>
          <a:p>
            <a:r>
              <a:rPr lang="en-US" dirty="0" smtClean="0"/>
              <a:t>WWNs can be aliased to make them readable</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245" y="3506697"/>
            <a:ext cx="6430633" cy="2306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447209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 Zoning</a:t>
            </a:r>
            <a:endParaRPr lang="en-US" dirty="0"/>
          </a:p>
        </p:txBody>
      </p:sp>
      <p:sp>
        <p:nvSpPr>
          <p:cNvPr id="3" name="Content Placeholder 2"/>
          <p:cNvSpPr>
            <a:spLocks noGrp="1"/>
          </p:cNvSpPr>
          <p:nvPr>
            <p:ph idx="1"/>
          </p:nvPr>
        </p:nvSpPr>
        <p:spPr/>
        <p:txBody>
          <a:bodyPr/>
          <a:lstStyle/>
          <a:p>
            <a:r>
              <a:rPr lang="en-US" dirty="0" smtClean="0"/>
              <a:t>Tells the fiber switch to allow communication from one port to another</a:t>
            </a:r>
          </a:p>
          <a:p>
            <a:r>
              <a:rPr lang="en-US" dirty="0" smtClean="0"/>
              <a:t>Can be done by physical ports or WWNs (or aliases)</a:t>
            </a:r>
          </a:p>
          <a:p>
            <a:pPr lvl="1"/>
            <a:r>
              <a:rPr lang="en-US" dirty="0" smtClean="0"/>
              <a:t>Physical port zoning makes replacing HBAs easier</a:t>
            </a:r>
          </a:p>
          <a:p>
            <a:pPr lvl="1"/>
            <a:r>
              <a:rPr lang="en-US" dirty="0" smtClean="0"/>
              <a:t>WWN zoning makes moving HBAs to another port easier</a:t>
            </a:r>
          </a:p>
          <a:p>
            <a:r>
              <a:rPr lang="en-US" dirty="0" smtClean="0"/>
              <a:t>Most array vendors do not support single zone, zoning</a:t>
            </a:r>
            <a:endParaRPr lang="en-US" dirty="0"/>
          </a:p>
        </p:txBody>
      </p:sp>
    </p:spTree>
    <p:extLst>
      <p:ext uri="{BB962C8B-B14F-4D97-AF65-F5344CB8AC3E}">
        <p14:creationId xmlns:p14="http://schemas.microsoft.com/office/powerpoint/2010/main" val="203386965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 Zoning</a:t>
            </a:r>
            <a:endParaRPr lang="en-US" dirty="0"/>
          </a:p>
        </p:txBody>
      </p:sp>
      <p:sp>
        <p:nvSpPr>
          <p:cNvPr id="3" name="Content Placeholder 2"/>
          <p:cNvSpPr>
            <a:spLocks noGrp="1"/>
          </p:cNvSpPr>
          <p:nvPr>
            <p:ph idx="1"/>
          </p:nvPr>
        </p:nvSpPr>
        <p:spPr/>
        <p:txBody>
          <a:bodyPr/>
          <a:lstStyle/>
          <a:p>
            <a:r>
              <a:rPr lang="en-US" dirty="0" smtClean="0"/>
              <a:t>In Windows 1 HBA is zoned to all array front end ports</a:t>
            </a:r>
          </a:p>
          <a:p>
            <a:r>
              <a:rPr lang="en-US" dirty="0" smtClean="0"/>
              <a:t>In VMware 1 HBA is zoned to 1 front end ports</a:t>
            </a:r>
          </a:p>
          <a:p>
            <a:r>
              <a:rPr lang="en-US" dirty="0" smtClean="0"/>
              <a:t>HBAs can be in multiple zones</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765" y="3777033"/>
            <a:ext cx="8049441" cy="1724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3878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Switches Together</a:t>
            </a:r>
            <a:endParaRPr lang="en-US" dirty="0"/>
          </a:p>
        </p:txBody>
      </p:sp>
      <p:sp>
        <p:nvSpPr>
          <p:cNvPr id="3" name="Content Placeholder 2"/>
          <p:cNvSpPr>
            <a:spLocks noGrp="1"/>
          </p:cNvSpPr>
          <p:nvPr>
            <p:ph idx="1"/>
          </p:nvPr>
        </p:nvSpPr>
        <p:spPr/>
        <p:txBody>
          <a:bodyPr>
            <a:normAutofit/>
          </a:bodyPr>
          <a:lstStyle/>
          <a:p>
            <a:r>
              <a:rPr lang="en-US" dirty="0" smtClean="0"/>
              <a:t>Called ISL – Inter-Switch Link</a:t>
            </a:r>
          </a:p>
          <a:p>
            <a:r>
              <a:rPr lang="en-US" dirty="0" smtClean="0"/>
              <a:t>Allows equipment on one switch to access other switch</a:t>
            </a:r>
          </a:p>
          <a:p>
            <a:r>
              <a:rPr lang="en-US" dirty="0" smtClean="0"/>
              <a:t>Allows for network growth without replacing equipment</a:t>
            </a:r>
          </a:p>
          <a:p>
            <a:r>
              <a:rPr lang="en-US" dirty="0" smtClean="0"/>
              <a:t>Brocade/</a:t>
            </a:r>
            <a:r>
              <a:rPr lang="en-US" dirty="0" err="1" smtClean="0"/>
              <a:t>McData</a:t>
            </a:r>
            <a:r>
              <a:rPr lang="en-US" dirty="0" smtClean="0"/>
              <a:t> requires ISL License</a:t>
            </a:r>
          </a:p>
          <a:p>
            <a:pPr marL="0" indent="0">
              <a:buNone/>
            </a:pPr>
            <a:endParaRPr lang="en-US" dirty="0"/>
          </a:p>
        </p:txBody>
      </p:sp>
    </p:spTree>
    <p:extLst>
      <p:ext uri="{BB962C8B-B14F-4D97-AF65-F5344CB8AC3E}">
        <p14:creationId xmlns:p14="http://schemas.microsoft.com/office/powerpoint/2010/main" val="235827856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Switches Together</a:t>
            </a:r>
            <a:endParaRPr lang="en-US" dirty="0"/>
          </a:p>
        </p:txBody>
      </p:sp>
      <p:sp>
        <p:nvSpPr>
          <p:cNvPr id="3" name="Content Placeholder 2"/>
          <p:cNvSpPr>
            <a:spLocks noGrp="1"/>
          </p:cNvSpPr>
          <p:nvPr>
            <p:ph idx="1"/>
          </p:nvPr>
        </p:nvSpPr>
        <p:spPr/>
        <p:txBody>
          <a:bodyPr>
            <a:normAutofit/>
          </a:bodyPr>
          <a:lstStyle/>
          <a:p>
            <a:r>
              <a:rPr lang="en-US" dirty="0" smtClean="0"/>
              <a:t>ISL Greatly reduces port counts</a:t>
            </a:r>
          </a:p>
          <a:p>
            <a:r>
              <a:rPr lang="en-US" dirty="0" smtClean="0"/>
              <a:t>Multiple ISL ports should be on same ASIC</a:t>
            </a:r>
          </a:p>
          <a:p>
            <a:r>
              <a:rPr lang="en-US" dirty="0"/>
              <a:t>Always push </a:t>
            </a:r>
            <a:r>
              <a:rPr lang="en-US" dirty="0" err="1"/>
              <a:t>config</a:t>
            </a:r>
            <a:r>
              <a:rPr lang="en-US" dirty="0"/>
              <a:t> to </a:t>
            </a:r>
            <a:r>
              <a:rPr lang="en-US" dirty="0" smtClean="0"/>
              <a:t>switches, </a:t>
            </a:r>
            <a:r>
              <a:rPr lang="en-US" dirty="0"/>
              <a:t>then activate</a:t>
            </a:r>
            <a:r>
              <a:rPr lang="en-US" dirty="0" smtClean="0"/>
              <a:t>.</a:t>
            </a:r>
          </a:p>
          <a:p>
            <a:r>
              <a:rPr lang="en-US" dirty="0" smtClean="0"/>
              <a:t>Trunk ports for increased bandwidth</a:t>
            </a:r>
            <a:endParaRPr lang="en-US" dirty="0"/>
          </a:p>
          <a:p>
            <a:pPr marL="0" indent="0">
              <a:buNone/>
            </a:pPr>
            <a:endParaRPr lang="en-US" dirty="0"/>
          </a:p>
        </p:txBody>
      </p:sp>
    </p:spTree>
    <p:extLst>
      <p:ext uri="{BB962C8B-B14F-4D97-AF65-F5344CB8AC3E}">
        <p14:creationId xmlns:p14="http://schemas.microsoft.com/office/powerpoint/2010/main" val="151916658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ISL Diagram</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55262" y="1935163"/>
            <a:ext cx="6633475"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7434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Terminology</a:t>
            </a:r>
          </a:p>
        </p:txBody>
      </p:sp>
      <p:sp>
        <p:nvSpPr>
          <p:cNvPr id="3" name="Content Placeholder 2"/>
          <p:cNvSpPr>
            <a:spLocks noGrp="1"/>
          </p:cNvSpPr>
          <p:nvPr>
            <p:ph idx="1"/>
          </p:nvPr>
        </p:nvSpPr>
        <p:spPr/>
        <p:txBody>
          <a:bodyPr>
            <a:normAutofit lnSpcReduction="10000"/>
          </a:bodyPr>
          <a:lstStyle/>
          <a:p>
            <a:r>
              <a:rPr lang="en-US" dirty="0" smtClean="0"/>
              <a:t>Throughput = Measured in Megs Per Second</a:t>
            </a:r>
          </a:p>
          <a:p>
            <a:r>
              <a:rPr lang="en-US" dirty="0" err="1" smtClean="0"/>
              <a:t>IOps</a:t>
            </a:r>
            <a:r>
              <a:rPr lang="en-US" dirty="0" smtClean="0"/>
              <a:t>  </a:t>
            </a:r>
            <a:r>
              <a:rPr lang="en-US" dirty="0"/>
              <a:t>= </a:t>
            </a:r>
            <a:r>
              <a:rPr lang="en-US" dirty="0" smtClean="0"/>
              <a:t>Physical Operation To Disk</a:t>
            </a:r>
            <a:endParaRPr lang="en-US" dirty="0"/>
          </a:p>
          <a:p>
            <a:r>
              <a:rPr lang="en-US" dirty="0"/>
              <a:t>Sequential IO = Reads or writes which are sequential on the spindle</a:t>
            </a:r>
          </a:p>
          <a:p>
            <a:r>
              <a:rPr lang="en-US" dirty="0"/>
              <a:t>Random IO = Reads or writes which are located at random positions on the </a:t>
            </a:r>
            <a:r>
              <a:rPr lang="en-US" dirty="0" smtClean="0"/>
              <a:t>spindle</a:t>
            </a:r>
          </a:p>
          <a:p>
            <a:r>
              <a:rPr lang="en-US" dirty="0" smtClean="0"/>
              <a:t>Front End Ports = Ports between servers and array controllers</a:t>
            </a:r>
          </a:p>
          <a:p>
            <a:r>
              <a:rPr lang="en-US" dirty="0" smtClean="0"/>
              <a:t>Back End Ports = Ports between array controllers and spindles</a:t>
            </a:r>
            <a:endParaRPr lang="en-US" dirty="0"/>
          </a:p>
          <a:p>
            <a:endParaRPr lang="en-US" dirty="0"/>
          </a:p>
        </p:txBody>
      </p:sp>
    </p:spTree>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2647"/>
            <a:ext cx="8229600" cy="563009"/>
          </a:xfrm>
        </p:spPr>
        <p:txBody>
          <a:bodyPr>
            <a:normAutofit fontScale="90000"/>
          </a:bodyPr>
          <a:lstStyle/>
          <a:p>
            <a:r>
              <a:rPr lang="en-US" dirty="0" smtClean="0"/>
              <a:t>ISL Diagram</a:t>
            </a:r>
            <a:endParaRPr lang="en-US" dirty="0"/>
          </a:p>
        </p:txBody>
      </p:sp>
      <p:sp>
        <p:nvSpPr>
          <p:cNvPr id="3" name="Text Placeholder 2"/>
          <p:cNvSpPr>
            <a:spLocks noGrp="1"/>
          </p:cNvSpPr>
          <p:nvPr>
            <p:ph type="body" idx="1"/>
          </p:nvPr>
        </p:nvSpPr>
        <p:spPr>
          <a:xfrm>
            <a:off x="457200" y="1371917"/>
            <a:ext cx="4040188" cy="659352"/>
          </a:xfrm>
        </p:spPr>
        <p:txBody>
          <a:bodyPr/>
          <a:lstStyle/>
          <a:p>
            <a:r>
              <a:rPr lang="en-US" dirty="0" smtClean="0"/>
              <a:t>Right Way</a:t>
            </a:r>
            <a:endParaRPr lang="en-US" dirty="0"/>
          </a:p>
        </p:txBody>
      </p:sp>
      <p:sp>
        <p:nvSpPr>
          <p:cNvPr id="4" name="Text Placeholder 3"/>
          <p:cNvSpPr>
            <a:spLocks noGrp="1"/>
          </p:cNvSpPr>
          <p:nvPr>
            <p:ph type="body" sz="half" idx="3"/>
          </p:nvPr>
        </p:nvSpPr>
        <p:spPr>
          <a:xfrm>
            <a:off x="4645025" y="1376426"/>
            <a:ext cx="4041775" cy="654843"/>
          </a:xfrm>
        </p:spPr>
        <p:txBody>
          <a:bodyPr/>
          <a:lstStyle/>
          <a:p>
            <a:r>
              <a:rPr lang="en-US" dirty="0" smtClean="0"/>
              <a:t>Wrong Way</a:t>
            </a:r>
            <a:endParaRPr lang="en-US" dirty="0"/>
          </a:p>
        </p:txBody>
      </p:sp>
      <p:pic>
        <p:nvPicPr>
          <p:cNvPr id="6149" name="Picture 5"/>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tretch>
            <a:fillRect/>
          </a:stretch>
        </p:blipFill>
        <p:spPr bwMode="auto">
          <a:xfrm>
            <a:off x="457200" y="2519417"/>
            <a:ext cx="4040188" cy="2870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tretch>
            <a:fillRect/>
          </a:stretch>
        </p:blipFill>
        <p:spPr bwMode="auto">
          <a:xfrm>
            <a:off x="4751116" y="2031269"/>
            <a:ext cx="3829592" cy="384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11"/>
          </p:nvPr>
        </p:nvSpPr>
        <p:spPr>
          <a:xfrm>
            <a:off x="2667000" y="6356350"/>
            <a:ext cx="3352800" cy="365125"/>
          </a:xfrm>
          <a:prstGeom prst="rect">
            <a:avLst/>
          </a:prstGeom>
        </p:spPr>
        <p:txBody>
          <a:bodyPr/>
          <a:lstStyle/>
          <a:p>
            <a:r>
              <a:rPr kumimoji="0" lang="en-US" smtClean="0"/>
              <a:t>DBA-491-P | Storage and Virtualization for the DBA</a:t>
            </a:r>
            <a:endParaRPr kumimoji="0" lang="en-US" dirty="0"/>
          </a:p>
        </p:txBody>
      </p:sp>
      <p:sp>
        <p:nvSpPr>
          <p:cNvPr id="6" name="Slide Number Placeholder 5"/>
          <p:cNvSpPr>
            <a:spLocks noGrp="1"/>
          </p:cNvSpPr>
          <p:nvPr>
            <p:ph type="sldNum" sz="quarter" idx="12"/>
          </p:nvPr>
        </p:nvSpPr>
        <p:spPr>
          <a:xfrm>
            <a:off x="7924800" y="6356350"/>
            <a:ext cx="762000" cy="365125"/>
          </a:xfrm>
          <a:prstGeom prst="rect">
            <a:avLst/>
          </a:prstGeom>
        </p:spPr>
        <p:txBody>
          <a:bodyPr/>
          <a:lstStyle/>
          <a:p>
            <a:pPr eaLnBrk="1" latinLnBrk="0" hangingPunct="1"/>
            <a:fld id="{042AED99-7FB4-404E-8A97-64753DCE42EC}" type="slidenum">
              <a:rPr kumimoji="0" lang="en-US" smtClean="0"/>
              <a:pPr eaLnBrk="1" latinLnBrk="0" hangingPunct="1"/>
              <a:t>90</a:t>
            </a:fld>
            <a:endParaRPr kumimoji="0" lang="en-US"/>
          </a:p>
        </p:txBody>
      </p:sp>
    </p:spTree>
    <p:extLst>
      <p:ext uri="{BB962C8B-B14F-4D97-AF65-F5344CB8AC3E}">
        <p14:creationId xmlns:p14="http://schemas.microsoft.com/office/powerpoint/2010/main" val="7044558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Reduced Port Count</a:t>
            </a:r>
            <a:endParaRPr lang="en-US"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759414" y="1935163"/>
            <a:ext cx="5625172"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345583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Network Latency</a:t>
            </a:r>
            <a:endParaRPr lang="en-US" dirty="0"/>
          </a:p>
        </p:txBody>
      </p:sp>
      <p:sp>
        <p:nvSpPr>
          <p:cNvPr id="3" name="Content Placeholder 2"/>
          <p:cNvSpPr>
            <a:spLocks noGrp="1"/>
          </p:cNvSpPr>
          <p:nvPr>
            <p:ph idx="1"/>
          </p:nvPr>
        </p:nvSpPr>
        <p:spPr/>
        <p:txBody>
          <a:bodyPr/>
          <a:lstStyle/>
          <a:p>
            <a:r>
              <a:rPr lang="en-US" dirty="0" smtClean="0"/>
              <a:t>All latency is measured in one direction</a:t>
            </a:r>
          </a:p>
          <a:p>
            <a:pPr lvl="1"/>
            <a:r>
              <a:rPr lang="en-US" dirty="0" smtClean="0"/>
              <a:t>1 meter = 5 nanoseconds of latency</a:t>
            </a:r>
          </a:p>
          <a:p>
            <a:pPr lvl="1"/>
            <a:r>
              <a:rPr lang="en-US" dirty="0" smtClean="0"/>
              <a:t>100 meters = 1 microsecond</a:t>
            </a:r>
          </a:p>
          <a:p>
            <a:pPr lvl="1"/>
            <a:r>
              <a:rPr lang="en-US" dirty="0" smtClean="0"/>
              <a:t>100 kilometers = 1 millisecond</a:t>
            </a:r>
          </a:p>
          <a:p>
            <a:pPr lvl="1"/>
            <a:r>
              <a:rPr lang="en-US" dirty="0" smtClean="0"/>
              <a:t>1000 kilometers = 10 milliseconds</a:t>
            </a:r>
          </a:p>
          <a:p>
            <a:r>
              <a:rPr lang="en-US" dirty="0" smtClean="0"/>
              <a:t>LA to NY = ~2778 miles = ~4470 km = 44 milliseconds</a:t>
            </a:r>
          </a:p>
          <a:p>
            <a:r>
              <a:rPr lang="en-US" dirty="0" smtClean="0"/>
              <a:t>Add 2 microseconds for each ASIC change made</a:t>
            </a:r>
          </a:p>
          <a:p>
            <a:r>
              <a:rPr lang="en-US" dirty="0" smtClean="0"/>
              <a:t>Keep those cables short!</a:t>
            </a:r>
          </a:p>
          <a:p>
            <a:pPr marL="0" indent="0">
              <a:buNone/>
            </a:pPr>
            <a:endParaRPr lang="en-US" dirty="0"/>
          </a:p>
        </p:txBody>
      </p:sp>
    </p:spTree>
    <p:extLst>
      <p:ext uri="{BB962C8B-B14F-4D97-AF65-F5344CB8AC3E}">
        <p14:creationId xmlns:p14="http://schemas.microsoft.com/office/powerpoint/2010/main" val="143965733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to Site</a:t>
            </a:r>
            <a:endParaRPr lang="en-US" dirty="0"/>
          </a:p>
        </p:txBody>
      </p:sp>
      <p:sp>
        <p:nvSpPr>
          <p:cNvPr id="3" name="Content Placeholder 2"/>
          <p:cNvSpPr>
            <a:spLocks noGrp="1"/>
          </p:cNvSpPr>
          <p:nvPr>
            <p:ph idx="1"/>
          </p:nvPr>
        </p:nvSpPr>
        <p:spPr/>
        <p:txBody>
          <a:bodyPr/>
          <a:lstStyle/>
          <a:p>
            <a:r>
              <a:rPr lang="en-US" dirty="0" smtClean="0"/>
              <a:t>FCIP – Fiber Channel over IP</a:t>
            </a:r>
          </a:p>
          <a:p>
            <a:r>
              <a:rPr lang="en-US" dirty="0" smtClean="0"/>
              <a:t>FC Router – Fiber Channel Router (optional)</a:t>
            </a:r>
          </a:p>
          <a:p>
            <a:pPr lvl="1"/>
            <a:r>
              <a:rPr lang="en-US" dirty="0" smtClean="0"/>
              <a:t>Allows switches to talk, without sharing a fabric</a:t>
            </a:r>
          </a:p>
          <a:p>
            <a:pPr lvl="1"/>
            <a:r>
              <a:rPr lang="en-US" dirty="0" smtClean="0"/>
              <a:t>Zone from primary array to FCIP Router</a:t>
            </a:r>
          </a:p>
          <a:p>
            <a:pPr lvl="1"/>
            <a:r>
              <a:rPr lang="en-US" dirty="0" smtClean="0"/>
              <a:t>Zone from secondary array to FCIP Router</a:t>
            </a:r>
          </a:p>
          <a:p>
            <a:r>
              <a:rPr lang="en-US" dirty="0" smtClean="0"/>
              <a:t>Lots of bandwidth is required</a:t>
            </a:r>
          </a:p>
          <a:p>
            <a:r>
              <a:rPr lang="en-US" dirty="0" smtClean="0"/>
              <a:t>Keep network latency in mind</a:t>
            </a:r>
          </a:p>
          <a:p>
            <a:r>
              <a:rPr lang="en-US" dirty="0" smtClean="0"/>
              <a:t>Allows site to site array based replication</a:t>
            </a:r>
          </a:p>
        </p:txBody>
      </p:sp>
    </p:spTree>
    <p:extLst>
      <p:ext uri="{BB962C8B-B14F-4D97-AF65-F5344CB8AC3E}">
        <p14:creationId xmlns:p14="http://schemas.microsoft.com/office/powerpoint/2010/main" val="14721249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to Site Diagram</a:t>
            </a:r>
            <a:endParaRPr lang="en-US" dirty="0"/>
          </a:p>
        </p:txBody>
      </p:sp>
      <p:pic>
        <p:nvPicPr>
          <p:cNvPr id="8198"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766097" y="1368562"/>
            <a:ext cx="5846670" cy="470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1574" y="1929635"/>
            <a:ext cx="5698127" cy="4778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947633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Fabric Monitoring</a:t>
            </a:r>
            <a:endParaRPr lang="en-US" dirty="0"/>
          </a:p>
        </p:txBody>
      </p:sp>
      <p:sp>
        <p:nvSpPr>
          <p:cNvPr id="3" name="Content Placeholder 2"/>
          <p:cNvSpPr>
            <a:spLocks noGrp="1"/>
          </p:cNvSpPr>
          <p:nvPr>
            <p:ph idx="1"/>
          </p:nvPr>
        </p:nvSpPr>
        <p:spPr/>
        <p:txBody>
          <a:bodyPr/>
          <a:lstStyle/>
          <a:p>
            <a:r>
              <a:rPr lang="en-US" dirty="0" smtClean="0"/>
              <a:t>Switches require monitoring too</a:t>
            </a:r>
          </a:p>
          <a:p>
            <a:r>
              <a:rPr lang="en-US" dirty="0" smtClean="0"/>
              <a:t>Depending on Switch MRTG may be able to be used</a:t>
            </a:r>
          </a:p>
          <a:p>
            <a:r>
              <a:rPr lang="en-US" dirty="0" smtClean="0"/>
              <a:t>Some 3</a:t>
            </a:r>
            <a:r>
              <a:rPr lang="en-US" baseline="30000" dirty="0" smtClean="0"/>
              <a:t>rd</a:t>
            </a:r>
            <a:r>
              <a:rPr lang="en-US" dirty="0" smtClean="0"/>
              <a:t> party tools exist</a:t>
            </a:r>
          </a:p>
        </p:txBody>
      </p:sp>
    </p:spTree>
    <p:extLst>
      <p:ext uri="{BB962C8B-B14F-4D97-AF65-F5344CB8AC3E}">
        <p14:creationId xmlns:p14="http://schemas.microsoft.com/office/powerpoint/2010/main" val="411287597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Fabric Monitoring</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2054551"/>
            <a:ext cx="47625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50" y="3589437"/>
            <a:ext cx="47625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0" y="5137386"/>
            <a:ext cx="47625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74766" y="2512822"/>
            <a:ext cx="1214845" cy="369332"/>
          </a:xfrm>
          <a:prstGeom prst="rect">
            <a:avLst/>
          </a:prstGeom>
          <a:noFill/>
        </p:spPr>
        <p:txBody>
          <a:bodyPr wrap="square" rtlCol="0">
            <a:spAutoFit/>
          </a:bodyPr>
          <a:lstStyle/>
          <a:p>
            <a:pPr algn="r"/>
            <a:r>
              <a:rPr lang="en-US" dirty="0" smtClean="0"/>
              <a:t>Daily</a:t>
            </a:r>
            <a:endParaRPr lang="en-US" dirty="0"/>
          </a:p>
        </p:txBody>
      </p:sp>
      <p:sp>
        <p:nvSpPr>
          <p:cNvPr id="9" name="TextBox 8"/>
          <p:cNvSpPr txBox="1"/>
          <p:nvPr/>
        </p:nvSpPr>
        <p:spPr>
          <a:xfrm>
            <a:off x="574766" y="4047708"/>
            <a:ext cx="1214845" cy="369332"/>
          </a:xfrm>
          <a:prstGeom prst="rect">
            <a:avLst/>
          </a:prstGeom>
          <a:noFill/>
        </p:spPr>
        <p:txBody>
          <a:bodyPr wrap="square" rtlCol="0">
            <a:spAutoFit/>
          </a:bodyPr>
          <a:lstStyle/>
          <a:p>
            <a:pPr algn="r"/>
            <a:r>
              <a:rPr lang="en-US" dirty="0" smtClean="0"/>
              <a:t>Weekly</a:t>
            </a:r>
            <a:endParaRPr lang="en-US" dirty="0"/>
          </a:p>
        </p:txBody>
      </p:sp>
      <p:sp>
        <p:nvSpPr>
          <p:cNvPr id="10" name="TextBox 9"/>
          <p:cNvSpPr txBox="1"/>
          <p:nvPr/>
        </p:nvSpPr>
        <p:spPr>
          <a:xfrm>
            <a:off x="574765" y="5595657"/>
            <a:ext cx="1214845" cy="369332"/>
          </a:xfrm>
          <a:prstGeom prst="rect">
            <a:avLst/>
          </a:prstGeom>
          <a:noFill/>
        </p:spPr>
        <p:txBody>
          <a:bodyPr wrap="square" rtlCol="0">
            <a:spAutoFit/>
          </a:bodyPr>
          <a:lstStyle/>
          <a:p>
            <a:pPr algn="r"/>
            <a:r>
              <a:rPr lang="en-US" dirty="0" smtClean="0"/>
              <a:t>Monthly</a:t>
            </a:r>
            <a:endParaRPr lang="en-US" dirty="0"/>
          </a:p>
        </p:txBody>
      </p:sp>
      <p:sp>
        <p:nvSpPr>
          <p:cNvPr id="11" name="TextBox 10"/>
          <p:cNvSpPr txBox="1"/>
          <p:nvPr/>
        </p:nvSpPr>
        <p:spPr>
          <a:xfrm>
            <a:off x="7319554" y="2512822"/>
            <a:ext cx="1214845" cy="369332"/>
          </a:xfrm>
          <a:prstGeom prst="rect">
            <a:avLst/>
          </a:prstGeom>
          <a:noFill/>
        </p:spPr>
        <p:txBody>
          <a:bodyPr wrap="square" rtlCol="0">
            <a:spAutoFit/>
          </a:bodyPr>
          <a:lstStyle/>
          <a:p>
            <a:r>
              <a:rPr lang="en-US" dirty="0" smtClean="0"/>
              <a:t>5 Min </a:t>
            </a:r>
            <a:r>
              <a:rPr lang="en-US" dirty="0" err="1" smtClean="0"/>
              <a:t>Avg</a:t>
            </a:r>
            <a:endParaRPr lang="en-US" dirty="0"/>
          </a:p>
        </p:txBody>
      </p:sp>
      <p:sp>
        <p:nvSpPr>
          <p:cNvPr id="12" name="TextBox 11"/>
          <p:cNvSpPr txBox="1"/>
          <p:nvPr/>
        </p:nvSpPr>
        <p:spPr>
          <a:xfrm>
            <a:off x="7319554" y="4087900"/>
            <a:ext cx="1341122" cy="369332"/>
          </a:xfrm>
          <a:prstGeom prst="rect">
            <a:avLst/>
          </a:prstGeom>
          <a:noFill/>
        </p:spPr>
        <p:txBody>
          <a:bodyPr wrap="square" rtlCol="0">
            <a:spAutoFit/>
          </a:bodyPr>
          <a:lstStyle/>
          <a:p>
            <a:r>
              <a:rPr lang="en-US" dirty="0" smtClean="0"/>
              <a:t>30 Min </a:t>
            </a:r>
            <a:r>
              <a:rPr lang="en-US" dirty="0" err="1" smtClean="0"/>
              <a:t>Avg</a:t>
            </a:r>
            <a:endParaRPr lang="en-US" dirty="0"/>
          </a:p>
        </p:txBody>
      </p:sp>
      <p:sp>
        <p:nvSpPr>
          <p:cNvPr id="13" name="TextBox 12"/>
          <p:cNvSpPr txBox="1"/>
          <p:nvPr/>
        </p:nvSpPr>
        <p:spPr>
          <a:xfrm>
            <a:off x="7319554" y="5595657"/>
            <a:ext cx="1214845" cy="369332"/>
          </a:xfrm>
          <a:prstGeom prst="rect">
            <a:avLst/>
          </a:prstGeom>
          <a:noFill/>
        </p:spPr>
        <p:txBody>
          <a:bodyPr wrap="square" rtlCol="0">
            <a:spAutoFit/>
          </a:bodyPr>
          <a:lstStyle/>
          <a:p>
            <a:r>
              <a:rPr lang="en-US" dirty="0" smtClean="0"/>
              <a:t>2 </a:t>
            </a:r>
            <a:r>
              <a:rPr lang="en-US" dirty="0" err="1" smtClean="0"/>
              <a:t>Hr</a:t>
            </a:r>
            <a:r>
              <a:rPr lang="en-US" dirty="0" smtClean="0"/>
              <a:t> </a:t>
            </a:r>
            <a:r>
              <a:rPr lang="en-US" dirty="0" err="1" smtClean="0"/>
              <a:t>Avg</a:t>
            </a:r>
            <a:endParaRPr lang="en-US" dirty="0"/>
          </a:p>
        </p:txBody>
      </p:sp>
    </p:spTree>
    <p:extLst>
      <p:ext uri="{BB962C8B-B14F-4D97-AF65-F5344CB8AC3E}">
        <p14:creationId xmlns:p14="http://schemas.microsoft.com/office/powerpoint/2010/main" val="362316121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 Agenda</a:t>
            </a:r>
            <a:endParaRPr lang="en-US" dirty="0"/>
          </a:p>
        </p:txBody>
      </p:sp>
      <p:sp>
        <p:nvSpPr>
          <p:cNvPr id="3" name="Content Placeholder 2"/>
          <p:cNvSpPr>
            <a:spLocks noGrp="1"/>
          </p:cNvSpPr>
          <p:nvPr>
            <p:ph idx="1"/>
          </p:nvPr>
        </p:nvSpPr>
        <p:spPr/>
        <p:txBody>
          <a:bodyPr/>
          <a:lstStyle/>
          <a:p>
            <a:r>
              <a:rPr lang="en-US" dirty="0" smtClean="0"/>
              <a:t>Major Platform Choices</a:t>
            </a:r>
          </a:p>
          <a:p>
            <a:r>
              <a:rPr lang="en-US" dirty="0" smtClean="0"/>
              <a:t>Benefits</a:t>
            </a:r>
          </a:p>
          <a:p>
            <a:r>
              <a:rPr lang="en-US" dirty="0" smtClean="0"/>
              <a:t>Pitfalls</a:t>
            </a:r>
          </a:p>
          <a:p>
            <a:r>
              <a:rPr lang="en-US" dirty="0" smtClean="0"/>
              <a:t>Deciding Factors</a:t>
            </a:r>
          </a:p>
          <a:p>
            <a:r>
              <a:rPr lang="en-US" dirty="0" smtClean="0"/>
              <a:t>Limits of Virtualization</a:t>
            </a:r>
          </a:p>
          <a:p>
            <a:r>
              <a:rPr lang="en-US" dirty="0" smtClean="0"/>
              <a:t>Management Tools</a:t>
            </a:r>
          </a:p>
          <a:p>
            <a:r>
              <a:rPr lang="en-US" dirty="0" smtClean="0"/>
              <a:t>Licensing</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6133201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Platform Choices</a:t>
            </a:r>
            <a:endParaRPr lang="en-US" dirty="0"/>
          </a:p>
        </p:txBody>
      </p:sp>
      <p:sp>
        <p:nvSpPr>
          <p:cNvPr id="3" name="Content Placeholder 2"/>
          <p:cNvSpPr>
            <a:spLocks noGrp="1"/>
          </p:cNvSpPr>
          <p:nvPr>
            <p:ph idx="1"/>
          </p:nvPr>
        </p:nvSpPr>
        <p:spPr/>
        <p:txBody>
          <a:bodyPr/>
          <a:lstStyle/>
          <a:p>
            <a:r>
              <a:rPr lang="en-US" dirty="0" smtClean="0"/>
              <a:t>VMware</a:t>
            </a:r>
          </a:p>
          <a:p>
            <a:pPr lvl="1"/>
            <a:r>
              <a:rPr lang="en-US" dirty="0" smtClean="0"/>
              <a:t>ESX 1-3.5</a:t>
            </a:r>
          </a:p>
          <a:p>
            <a:pPr lvl="1"/>
            <a:r>
              <a:rPr lang="en-US" dirty="0" smtClean="0"/>
              <a:t>vSphere 4.0 – 4.1</a:t>
            </a:r>
          </a:p>
          <a:p>
            <a:pPr lvl="2"/>
            <a:r>
              <a:rPr lang="en-US" dirty="0" smtClean="0"/>
              <a:t>VMware announced 4.1 will be the last version with a host console 7/30/2010</a:t>
            </a:r>
          </a:p>
          <a:p>
            <a:pPr lvl="1"/>
            <a:r>
              <a:rPr lang="en-US" dirty="0" smtClean="0"/>
              <a:t>vSphere Hypervisor (</a:t>
            </a:r>
            <a:r>
              <a:rPr lang="en-US" dirty="0" err="1" smtClean="0"/>
              <a:t>ESXi</a:t>
            </a:r>
            <a:r>
              <a:rPr lang="en-US" dirty="0" smtClean="0"/>
              <a:t>) 4.0+</a:t>
            </a:r>
          </a:p>
          <a:p>
            <a:r>
              <a:rPr lang="en-US" dirty="0" smtClean="0"/>
              <a:t>Hyper-V</a:t>
            </a:r>
          </a:p>
          <a:p>
            <a:pPr lvl="1"/>
            <a:r>
              <a:rPr lang="en-US" dirty="0" smtClean="0"/>
              <a:t>V1 and v2</a:t>
            </a:r>
            <a:endParaRPr lang="en-US" dirty="0"/>
          </a:p>
        </p:txBody>
      </p:sp>
    </p:spTree>
    <p:extLst>
      <p:ext uri="{BB962C8B-B14F-4D97-AF65-F5344CB8AC3E}">
        <p14:creationId xmlns:p14="http://schemas.microsoft.com/office/powerpoint/2010/main" val="10494856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p:txBody>
          <a:bodyPr/>
          <a:lstStyle/>
          <a:p>
            <a:r>
              <a:rPr lang="en-US" dirty="0" smtClean="0"/>
              <a:t>Hardware, Power, Cooling Costs</a:t>
            </a:r>
          </a:p>
          <a:p>
            <a:r>
              <a:rPr lang="en-US" dirty="0" smtClean="0"/>
              <a:t>Instant Server Deployment</a:t>
            </a:r>
          </a:p>
          <a:p>
            <a:r>
              <a:rPr lang="en-US" dirty="0" smtClean="0"/>
              <a:t>Free Server Redundancy</a:t>
            </a:r>
          </a:p>
          <a:p>
            <a:pPr lvl="1"/>
            <a:r>
              <a:rPr lang="en-US" dirty="0" smtClean="0"/>
              <a:t>Live Migration – Hyper-V</a:t>
            </a:r>
          </a:p>
          <a:p>
            <a:pPr lvl="1"/>
            <a:r>
              <a:rPr lang="en-US" dirty="0" err="1" smtClean="0"/>
              <a:t>vMotion</a:t>
            </a:r>
            <a:r>
              <a:rPr lang="en-US" dirty="0" smtClean="0"/>
              <a:t> - VMware</a:t>
            </a:r>
          </a:p>
          <a:p>
            <a:r>
              <a:rPr lang="en-US" dirty="0" smtClean="0"/>
              <a:t>Easy System Upgrades</a:t>
            </a:r>
          </a:p>
          <a:p>
            <a:r>
              <a:rPr lang="en-US" dirty="0" smtClean="0"/>
              <a:t>Maximizing Resource Utilization</a:t>
            </a:r>
          </a:p>
          <a:p>
            <a:pPr>
              <a:buNone/>
            </a:pPr>
            <a:endParaRPr lang="en-US" dirty="0"/>
          </a:p>
        </p:txBody>
      </p:sp>
    </p:spTree>
    <p:extLst>
      <p:ext uri="{BB962C8B-B14F-4D97-AF65-F5344CB8AC3E}">
        <p14:creationId xmlns:p14="http://schemas.microsoft.com/office/powerpoint/2010/main" val="248728461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2009-09-05T02:55:32Z</outs:dateTime>
      <outs:isPinned>true</outs:isPinned>
    </outs:relatedDate>
    <outs:relatedDate>
      <outs:type>2</outs:type>
      <outs:displayName>Created</outs:displayName>
      <outs:dateTime>2009-09-02T06:42:49Z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Mary Tiong</outs:displayName>
          <outs:accountName/>
        </outs:relatedPerson>
      </outs:people>
      <outs:source>0</outs:source>
      <outs:isPinned>true</outs:isPinned>
    </outs:relatedPeopleItem>
    <outs:relatedPeopleItem>
      <outs:category>Last modified by</outs:category>
      <outs:people>
        <outs:relatedPerson>
          <outs:displayName>Denny cherry</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0AB5A0F3-233E-4BA2-9588-C2EDBD82B385}">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Flow</Template>
  <TotalTime>2867</TotalTime>
  <Words>3707</Words>
  <Application>Microsoft Office PowerPoint</Application>
  <PresentationFormat>On-screen Show (4:3)</PresentationFormat>
  <Paragraphs>644</Paragraphs>
  <Slides>123</Slides>
  <Notes>45</Notes>
  <HiddenSlides>1</HiddenSlides>
  <MMClips>1</MMClips>
  <ScaleCrop>false</ScaleCrop>
  <HeadingPairs>
    <vt:vector size="4" baseType="variant">
      <vt:variant>
        <vt:lpstr>Theme</vt:lpstr>
      </vt:variant>
      <vt:variant>
        <vt:i4>1</vt:i4>
      </vt:variant>
      <vt:variant>
        <vt:lpstr>Slide Titles</vt:lpstr>
      </vt:variant>
      <vt:variant>
        <vt:i4>123</vt:i4>
      </vt:variant>
    </vt:vector>
  </HeadingPairs>
  <TitlesOfParts>
    <vt:vector size="124" baseType="lpstr">
      <vt:lpstr>Flow</vt:lpstr>
      <vt:lpstr>Storage and Virtualization for the DBA</vt:lpstr>
      <vt:lpstr>About Me</vt:lpstr>
      <vt:lpstr>I love questions</vt:lpstr>
      <vt:lpstr>Just to be clear …</vt:lpstr>
      <vt:lpstr>Topic Highlights</vt:lpstr>
      <vt:lpstr>Todays goal is to prevent this from happening.</vt:lpstr>
      <vt:lpstr>Storage Array Agenda</vt:lpstr>
      <vt:lpstr>Storage Terminology</vt:lpstr>
      <vt:lpstr>Storage Terminology</vt:lpstr>
      <vt:lpstr>Cache Setup</vt:lpstr>
      <vt:lpstr>When Write Cache Gets Full?</vt:lpstr>
      <vt:lpstr>Oh crap the power went out!</vt:lpstr>
      <vt:lpstr>EMC Physical Diagram</vt:lpstr>
      <vt:lpstr>Flash Cache</vt:lpstr>
      <vt:lpstr>RAID Types – RAID 1</vt:lpstr>
      <vt:lpstr>RAID Types – RAID 0+1</vt:lpstr>
      <vt:lpstr>RAID Types – RAID 10</vt:lpstr>
      <vt:lpstr>RAID Types – RAID 5</vt:lpstr>
      <vt:lpstr>Not all RAID 5 is Created Equal</vt:lpstr>
      <vt:lpstr>RAID Types – RAID 6</vt:lpstr>
      <vt:lpstr>RAID Types – RAID 0</vt:lpstr>
      <vt:lpstr>What’s the correct choice?</vt:lpstr>
      <vt:lpstr>When to switch RAID types</vt:lpstr>
      <vt:lpstr>Beware The High Capacity Spindles</vt:lpstr>
      <vt:lpstr>Read vs. Write Comparisons</vt:lpstr>
      <vt:lpstr>Spindle Types</vt:lpstr>
      <vt:lpstr>Spindle Types</vt:lpstr>
      <vt:lpstr>Tiered Storage</vt:lpstr>
      <vt:lpstr>Tiered Storage – Tier 0</vt:lpstr>
      <vt:lpstr>Tiered Storage – Tier 1</vt:lpstr>
      <vt:lpstr>Tiered Storage – Tier 2</vt:lpstr>
      <vt:lpstr>Tiered Storage – Tier 3</vt:lpstr>
      <vt:lpstr>Disk Alignment</vt:lpstr>
      <vt:lpstr>Disk Alignment</vt:lpstr>
      <vt:lpstr>Buss Speeds</vt:lpstr>
      <vt:lpstr>Array Diagram</vt:lpstr>
      <vt:lpstr>Different Storage Array Design Techniques</vt:lpstr>
      <vt:lpstr>Shared Everything (RAID 10)</vt:lpstr>
      <vt:lpstr>Shared Some with RAID 6</vt:lpstr>
      <vt:lpstr>Shared Some Array</vt:lpstr>
      <vt:lpstr>No RAID Storage Arrays</vt:lpstr>
      <vt:lpstr>No RAID Storage Arrays</vt:lpstr>
      <vt:lpstr>Array Snapshots</vt:lpstr>
      <vt:lpstr>Copy on First Write</vt:lpstr>
      <vt:lpstr>Copy on First Write</vt:lpstr>
      <vt:lpstr>Clones</vt:lpstr>
      <vt:lpstr>A clone is a clone…</vt:lpstr>
      <vt:lpstr>A snapshot is a snapshot…</vt:lpstr>
      <vt:lpstr>A “zero copy clone” is just crap!</vt:lpstr>
      <vt:lpstr>Without Consistency you’ll have egg all over your face.</vt:lpstr>
      <vt:lpstr>Consistency is Key</vt:lpstr>
      <vt:lpstr>With SQL we use VSS</vt:lpstr>
      <vt:lpstr>VSS Process</vt:lpstr>
      <vt:lpstr>VSS Process</vt:lpstr>
      <vt:lpstr>VSS Process</vt:lpstr>
      <vt:lpstr>RAID isn’t a back up solution</vt:lpstr>
      <vt:lpstr>Array Based Replication</vt:lpstr>
      <vt:lpstr>Array Based Replication</vt:lpstr>
      <vt:lpstr>Synchronous Replication</vt:lpstr>
      <vt:lpstr>Asynchronous Replication</vt:lpstr>
      <vt:lpstr>Multi-Brand Replication</vt:lpstr>
      <vt:lpstr>Port Mirroring</vt:lpstr>
      <vt:lpstr>MPIO Driver</vt:lpstr>
      <vt:lpstr>MPIO Drivers</vt:lpstr>
      <vt:lpstr>MPIO Drivers</vt:lpstr>
      <vt:lpstr>Thin LUNs</vt:lpstr>
      <vt:lpstr>Monitoring</vt:lpstr>
      <vt:lpstr>Monitoring</vt:lpstr>
      <vt:lpstr>Power Up / Power Down</vt:lpstr>
      <vt:lpstr>Contrary to popular belief…</vt:lpstr>
      <vt:lpstr>Storage Network Agenda</vt:lpstr>
      <vt:lpstr>iSCSI VS Fibre Channel</vt:lpstr>
      <vt:lpstr>Key Differences between FC &amp; iSCSI</vt:lpstr>
      <vt:lpstr>iSCSI Specific Settings</vt:lpstr>
      <vt:lpstr>What needs to be Redundant?</vt:lpstr>
      <vt:lpstr>Redundant Fiber Channel Network</vt:lpstr>
      <vt:lpstr>Redundant iSCSI Network</vt:lpstr>
      <vt:lpstr>Redundant iSCSI Network w/ Virtualization</vt:lpstr>
      <vt:lpstr>Path Count</vt:lpstr>
      <vt:lpstr>Fiber Channel Paths</vt:lpstr>
      <vt:lpstr>iSCSI Paths</vt:lpstr>
      <vt:lpstr>What can be Active/Active?</vt:lpstr>
      <vt:lpstr>Why Active/Active?</vt:lpstr>
      <vt:lpstr>World Wide Name</vt:lpstr>
      <vt:lpstr>Port Zoning</vt:lpstr>
      <vt:lpstr>Port Zoning</vt:lpstr>
      <vt:lpstr>Connecting Switches Together</vt:lpstr>
      <vt:lpstr>Connecting Switches Together</vt:lpstr>
      <vt:lpstr>Basic ISL Diagram</vt:lpstr>
      <vt:lpstr>ISL Diagram</vt:lpstr>
      <vt:lpstr>Reduced Port Count</vt:lpstr>
      <vt:lpstr>Calculating Network Latency</vt:lpstr>
      <vt:lpstr>Site to Site</vt:lpstr>
      <vt:lpstr>Site to Site Diagram</vt:lpstr>
      <vt:lpstr>Fabric Monitoring</vt:lpstr>
      <vt:lpstr>Fabric Monitoring</vt:lpstr>
      <vt:lpstr>Virtualization Agenda</vt:lpstr>
      <vt:lpstr>Major Platform Choices</vt:lpstr>
      <vt:lpstr>Benefits</vt:lpstr>
      <vt:lpstr>Pitfalls</vt:lpstr>
      <vt:lpstr>Deciding Factors</vt:lpstr>
      <vt:lpstr>Disk Configuration Options</vt:lpstr>
      <vt:lpstr>Disk Configuration Options</vt:lpstr>
      <vt:lpstr>Virtualization Limits</vt:lpstr>
      <vt:lpstr>Virtualization Limits</vt:lpstr>
      <vt:lpstr>Beware Version Limitations of VMware</vt:lpstr>
      <vt:lpstr>Memory Configurations</vt:lpstr>
      <vt:lpstr>Management Tools</vt:lpstr>
      <vt:lpstr>vCenter Client</vt:lpstr>
      <vt:lpstr>Licensing</vt:lpstr>
      <vt:lpstr>Monitoring</vt:lpstr>
      <vt:lpstr>Monitoring Hosts</vt:lpstr>
      <vt:lpstr>Monitoring Hosts</vt:lpstr>
      <vt:lpstr>Monitoring the Guest</vt:lpstr>
      <vt:lpstr>Beware the ParaVirtual Vmware Driver</vt:lpstr>
      <vt:lpstr>Monitoring the Guest - CPU</vt:lpstr>
      <vt:lpstr>Monitoring the Guest - Storage</vt:lpstr>
      <vt:lpstr>Always Test Host Upgrades</vt:lpstr>
      <vt:lpstr>Build as thin a guest as possible</vt:lpstr>
      <vt:lpstr>Q &amp; A</vt:lpstr>
      <vt:lpstr>Who wants some free stuff?</vt:lpstr>
      <vt:lpstr>Thanks for coming</vt:lpstr>
      <vt:lpstr>Denny Cherry</vt:lpstr>
    </vt:vector>
  </TitlesOfParts>
  <Company>Brazen Graphics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 Title in 40pt.  No more than 2 lines</dc:title>
  <dc:creator>Mary Tiong</dc:creator>
  <cp:lastModifiedBy>dcherry</cp:lastModifiedBy>
  <cp:revision>244</cp:revision>
  <dcterms:created xsi:type="dcterms:W3CDTF">2009-09-02T06:42:49Z</dcterms:created>
  <dcterms:modified xsi:type="dcterms:W3CDTF">2011-01-12T21:34:11Z</dcterms:modified>
</cp:coreProperties>
</file>